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notesMasterIdLst>
    <p:notesMasterId r:id="rId23"/>
  </p:notesMasterIdLst>
  <p:sldIdLst>
    <p:sldId id="256" r:id="rId2"/>
    <p:sldId id="258" r:id="rId3"/>
    <p:sldId id="274" r:id="rId4"/>
    <p:sldId id="287" r:id="rId5"/>
    <p:sldId id="278" r:id="rId6"/>
    <p:sldId id="276" r:id="rId7"/>
    <p:sldId id="280" r:id="rId8"/>
    <p:sldId id="279" r:id="rId9"/>
    <p:sldId id="281" r:id="rId10"/>
    <p:sldId id="282" r:id="rId11"/>
    <p:sldId id="283" r:id="rId12"/>
    <p:sldId id="284" r:id="rId13"/>
    <p:sldId id="285" r:id="rId14"/>
    <p:sldId id="286" r:id="rId15"/>
    <p:sldId id="288" r:id="rId16"/>
    <p:sldId id="289" r:id="rId17"/>
    <p:sldId id="290" r:id="rId18"/>
    <p:sldId id="291" r:id="rId19"/>
    <p:sldId id="292" r:id="rId20"/>
    <p:sldId id="293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70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9B4BE-190F-4DFD-BD17-90CCF20F3D04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66309-BE70-418A-8D34-84ED8E7FADE4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3B24F13-3B47-4406-AFFD-7D98C1F8A1B5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279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134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1710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9588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208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6106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444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184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3026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0013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249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179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3639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73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752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71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92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24F13-3B47-4406-AFFD-7D98C1F8A1B5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897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223836"/>
            <a:ext cx="8791575" cy="2100263"/>
          </a:xfrm>
        </p:spPr>
        <p:txBody>
          <a:bodyPr>
            <a:normAutofit/>
          </a:bodyPr>
          <a:lstStyle/>
          <a:p>
            <a:pPr algn="ctr"/>
            <a:r>
              <a:rPr lang="ru-RU" sz="2200" dirty="0"/>
              <a:t>Министерство науки и высшего образования Российской Федерации</a:t>
            </a:r>
            <a:br>
              <a:rPr lang="ru-RU" sz="2200" dirty="0"/>
            </a:br>
            <a:r>
              <a:rPr lang="ru-RU" sz="2200" dirty="0"/>
              <a:t>Федеральное государственное бюджетное образовательное учреждение высшего образования «Рыбинский государственный авиационный технический университет имени П.А. Соловьева»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76424" y="4286233"/>
            <a:ext cx="8791575" cy="477356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«Архитектуры </a:t>
            </a:r>
            <a:r>
              <a:rPr lang="en-US" sz="2400" i="1" dirty="0">
                <a:solidFill>
                  <a:schemeClr val="tx1"/>
                </a:solidFill>
              </a:rPr>
              <a:t>ARM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ru-RU" sz="2400" dirty="0">
                <a:solidFill>
                  <a:schemeClr val="tx1"/>
                </a:solidFill>
              </a:rPr>
              <a:t>и </a:t>
            </a:r>
            <a:r>
              <a:rPr lang="en-US" sz="2400" i="1" cap="none" dirty="0">
                <a:solidFill>
                  <a:schemeClr val="tx1"/>
                </a:solidFill>
              </a:rPr>
              <a:t>x</a:t>
            </a:r>
            <a:r>
              <a:rPr lang="en-US" sz="2400" dirty="0">
                <a:solidFill>
                  <a:schemeClr val="tx1"/>
                </a:solidFill>
              </a:rPr>
              <a:t>86</a:t>
            </a:r>
            <a:r>
              <a:rPr lang="ru-RU" sz="2400" dirty="0">
                <a:solidFill>
                  <a:schemeClr val="tx1"/>
                </a:solidFill>
              </a:rPr>
              <a:t>»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Подзаголовок 2"/>
          <p:cNvSpPr txBox="1"/>
          <p:nvPr/>
        </p:nvSpPr>
        <p:spPr>
          <a:xfrm>
            <a:off x="4028440" y="5746115"/>
            <a:ext cx="7962900" cy="939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>
                <a:solidFill>
                  <a:schemeClr val="tx1"/>
                </a:solidFill>
              </a:rPr>
              <a:t>Работа выполнена студентом группы ИВМ-24  </a:t>
            </a:r>
            <a:r>
              <a:rPr lang="en-US" altLang="ru-RU" dirty="0">
                <a:solidFill>
                  <a:schemeClr val="tx1"/>
                </a:solidFill>
              </a:rPr>
              <a:t>  </a:t>
            </a:r>
            <a:r>
              <a:rPr lang="ru-RU" dirty="0">
                <a:solidFill>
                  <a:schemeClr val="tx1"/>
                </a:solidFill>
              </a:rPr>
              <a:t>Морозов А. А.</a:t>
            </a:r>
          </a:p>
          <a:p>
            <a:pPr algn="r"/>
            <a:r>
              <a:rPr lang="ru-RU" dirty="0">
                <a:solidFill>
                  <a:schemeClr val="tx1"/>
                </a:solidFill>
              </a:rPr>
              <a:t>Преподаватель к. т. н.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ru-RU" dirty="0">
                <a:solidFill>
                  <a:schemeClr val="tx1"/>
                </a:solidFill>
              </a:rPr>
              <a:t> доцент 				          Павлов Р. В.</a:t>
            </a:r>
          </a:p>
        </p:txBody>
      </p:sp>
      <p:sp>
        <p:nvSpPr>
          <p:cNvPr id="9" name="Заголовок 1"/>
          <p:cNvSpPr txBox="1"/>
          <p:nvPr/>
        </p:nvSpPr>
        <p:spPr>
          <a:xfrm>
            <a:off x="1876424" y="2669380"/>
            <a:ext cx="8791575" cy="4143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/>
              <a:t>ИНСТИТУТ «Информационные Технологии И Системы УПРАВЛЕНИЯ»</a:t>
            </a:r>
          </a:p>
        </p:txBody>
      </p:sp>
      <p:sp>
        <p:nvSpPr>
          <p:cNvPr id="10" name="Заголовок 1"/>
          <p:cNvSpPr txBox="1"/>
          <p:nvPr/>
        </p:nvSpPr>
        <p:spPr>
          <a:xfrm>
            <a:off x="2028823" y="3371311"/>
            <a:ext cx="8791575" cy="552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/>
              <a:t>Кафедра вычислительных систем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18BFC6-C85E-A968-1BF7-BDB7E3748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31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7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8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9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2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5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6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7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2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4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5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6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7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21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0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15D6BF-A321-E1EC-0BB4-D2337437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Совместимость с предыдущими поколениями</a:t>
            </a:r>
          </a:p>
        </p:txBody>
      </p:sp>
      <p:pic>
        <p:nvPicPr>
          <p:cNvPr id="11" name="Объект 10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875630B-4BBF-1C82-FB22-1DDA2B35EC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5" r="9827"/>
          <a:stretch/>
        </p:blipFill>
        <p:spPr>
          <a:xfrm>
            <a:off x="1141412" y="2497719"/>
            <a:ext cx="4889674" cy="3196643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8428B753-EB34-7E09-94DB-3E91A3C41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479" y="2249487"/>
            <a:ext cx="4844521" cy="35417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С </a:t>
            </a:r>
            <a:r>
              <a:rPr lang="en-US" dirty="0" err="1"/>
              <a:t>развитием</a:t>
            </a:r>
            <a:r>
              <a:rPr lang="en-US" dirty="0"/>
              <a:t> </a:t>
            </a:r>
            <a:r>
              <a:rPr lang="en-US" dirty="0" err="1"/>
              <a:t>архитектуры</a:t>
            </a:r>
            <a:r>
              <a:rPr lang="en-US" dirty="0"/>
              <a:t> x86 </a:t>
            </a:r>
            <a:r>
              <a:rPr lang="en-US" dirty="0" err="1"/>
              <a:t>появились</a:t>
            </a:r>
            <a:r>
              <a:rPr lang="en-US" dirty="0"/>
              <a:t> </a:t>
            </a:r>
            <a:r>
              <a:rPr lang="en-US" dirty="0" err="1"/>
              <a:t>новые</a:t>
            </a:r>
            <a:r>
              <a:rPr lang="en-US" dirty="0"/>
              <a:t> </a:t>
            </a:r>
            <a:r>
              <a:rPr lang="en-US" dirty="0" err="1"/>
              <a:t>расширения</a:t>
            </a:r>
            <a:r>
              <a:rPr lang="en-US" dirty="0"/>
              <a:t>,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32-битные и 64-битные </a:t>
            </a:r>
            <a:r>
              <a:rPr lang="en-US" dirty="0" err="1"/>
              <a:t>режимы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.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обратной</a:t>
            </a:r>
            <a:r>
              <a:rPr lang="en-US" dirty="0"/>
              <a:t> </a:t>
            </a:r>
            <a:r>
              <a:rPr lang="en-US" dirty="0" err="1"/>
              <a:t>совместимости</a:t>
            </a:r>
            <a:r>
              <a:rPr lang="en-US" dirty="0"/>
              <a:t> </a:t>
            </a:r>
            <a:r>
              <a:rPr lang="en-US" dirty="0" err="1"/>
              <a:t>используются</a:t>
            </a:r>
            <a:r>
              <a:rPr lang="en-US" dirty="0"/>
              <a:t> </a:t>
            </a:r>
            <a:r>
              <a:rPr lang="en-US" dirty="0" err="1"/>
              <a:t>режимы</a:t>
            </a:r>
            <a:r>
              <a:rPr lang="en-US" dirty="0"/>
              <a:t> </a:t>
            </a:r>
            <a:r>
              <a:rPr lang="en-US" i="1" dirty="0"/>
              <a:t>Long mode </a:t>
            </a:r>
            <a:r>
              <a:rPr lang="en-US" dirty="0"/>
              <a:t>и</a:t>
            </a:r>
            <a:r>
              <a:rPr lang="en-US" i="1" dirty="0"/>
              <a:t> Legacy mode.</a:t>
            </a:r>
          </a:p>
        </p:txBody>
      </p:sp>
    </p:spTree>
    <p:extLst>
      <p:ext uri="{BB962C8B-B14F-4D97-AF65-F5344CB8AC3E}">
        <p14:creationId xmlns:p14="http://schemas.microsoft.com/office/powerpoint/2010/main" val="3606589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ECC24-20BE-159F-0F01-CEDA5534F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3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05" name="Group 2104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2106" name="Group 2105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18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9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0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1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2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3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4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5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6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7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8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9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0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1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2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3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4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5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6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7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8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9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0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1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2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3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4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107" name="Group 2106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2108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09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0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1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2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3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4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5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6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7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62B86B-2B2A-8807-6C29-091C82414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Расширения для </a:t>
            </a:r>
            <a:r>
              <a:rPr lang="en-US" i="1"/>
              <a:t>x</a:t>
            </a:r>
            <a:r>
              <a:rPr lang="en-US" dirty="0"/>
              <a:t>86</a:t>
            </a:r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44B78C4-CF2E-1F36-6F1F-99BC884D16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r="11662" b="-3"/>
          <a:stretch/>
        </p:blipFill>
        <p:spPr>
          <a:xfrm>
            <a:off x="885529" y="2348064"/>
            <a:ext cx="5147500" cy="336519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604F4FA1-A278-B612-A72E-A1687D8BD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479" y="2249487"/>
            <a:ext cx="5146146" cy="35417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err="1"/>
              <a:t>Архитектура</a:t>
            </a:r>
            <a:r>
              <a:rPr lang="en-US" dirty="0"/>
              <a:t> </a:t>
            </a:r>
            <a:r>
              <a:rPr lang="en-US" i="1" cap="none" dirty="0"/>
              <a:t>x</a:t>
            </a:r>
            <a:r>
              <a:rPr lang="en-US" dirty="0"/>
              <a:t>86</a:t>
            </a:r>
            <a:r>
              <a:rPr lang="en-US" i="1" dirty="0"/>
              <a:t> </a:t>
            </a:r>
            <a:r>
              <a:rPr lang="en-US" dirty="0" err="1"/>
              <a:t>прошла</a:t>
            </a:r>
            <a:r>
              <a:rPr lang="en-US" dirty="0"/>
              <a:t> </a:t>
            </a:r>
            <a:r>
              <a:rPr lang="en-US" dirty="0" err="1"/>
              <a:t>через</a:t>
            </a:r>
            <a:r>
              <a:rPr lang="en-US" dirty="0"/>
              <a:t> </a:t>
            </a:r>
            <a:r>
              <a:rPr lang="en-US" dirty="0" err="1"/>
              <a:t>множество</a:t>
            </a:r>
            <a:r>
              <a:rPr lang="en-US" dirty="0"/>
              <a:t> </a:t>
            </a:r>
            <a:r>
              <a:rPr lang="en-US" dirty="0" err="1"/>
              <a:t>улучшений</a:t>
            </a:r>
            <a:r>
              <a:rPr lang="en-US" dirty="0"/>
              <a:t> и </a:t>
            </a:r>
            <a:r>
              <a:rPr lang="en-US" dirty="0" err="1"/>
              <a:t>расширений</a:t>
            </a:r>
            <a:r>
              <a:rPr lang="en-US" dirty="0"/>
              <a:t>. </a:t>
            </a:r>
            <a:r>
              <a:rPr lang="en-US" dirty="0" err="1"/>
              <a:t>Наиболее</a:t>
            </a:r>
            <a:r>
              <a:rPr lang="en-US" dirty="0"/>
              <a:t> </a:t>
            </a:r>
            <a:r>
              <a:rPr lang="en-US" dirty="0" err="1"/>
              <a:t>значимым</a:t>
            </a:r>
            <a:r>
              <a:rPr lang="en-US" dirty="0"/>
              <a:t> </a:t>
            </a:r>
            <a:r>
              <a:rPr lang="en-US" dirty="0" err="1"/>
              <a:t>из</a:t>
            </a:r>
            <a:r>
              <a:rPr lang="en-US" dirty="0"/>
              <a:t> </a:t>
            </a:r>
            <a:r>
              <a:rPr lang="en-US" dirty="0" err="1"/>
              <a:t>них</a:t>
            </a:r>
            <a:r>
              <a:rPr lang="en-US" dirty="0"/>
              <a:t> </a:t>
            </a:r>
            <a:r>
              <a:rPr lang="en-US" dirty="0" err="1"/>
              <a:t>оказали</a:t>
            </a:r>
            <a:r>
              <a:rPr lang="en-US" dirty="0"/>
              <a:t>:</a:t>
            </a:r>
          </a:p>
          <a:p>
            <a:pPr lvl="1"/>
            <a:r>
              <a:rPr lang="en-US" sz="2400" i="1" dirty="0"/>
              <a:t>MMX</a:t>
            </a:r>
            <a:r>
              <a:rPr lang="en-US" sz="2400" dirty="0"/>
              <a:t> (</a:t>
            </a:r>
            <a:r>
              <a:rPr lang="en-US" sz="2400" i="1" dirty="0" err="1"/>
              <a:t>MultiMedia</a:t>
            </a:r>
            <a:r>
              <a:rPr lang="en-US" sz="2400" i="1" dirty="0"/>
              <a:t> Extensions</a:t>
            </a:r>
            <a:r>
              <a:rPr lang="en-US" sz="2400" dirty="0"/>
              <a:t>);</a:t>
            </a:r>
          </a:p>
          <a:p>
            <a:pPr lvl="1"/>
            <a:r>
              <a:rPr lang="en-US" sz="2400" i="1" dirty="0"/>
              <a:t>SSE </a:t>
            </a:r>
            <a:r>
              <a:rPr lang="en-US" sz="2400" dirty="0"/>
              <a:t>(</a:t>
            </a:r>
            <a:r>
              <a:rPr lang="en-US" sz="2400" i="1" dirty="0"/>
              <a:t>Streaming SIMD Extensions</a:t>
            </a:r>
            <a:r>
              <a:rPr lang="en-US" sz="2400" dirty="0"/>
              <a:t>);</a:t>
            </a:r>
          </a:p>
          <a:p>
            <a:pPr lvl="1"/>
            <a:r>
              <a:rPr lang="en-US" sz="2400" i="1" dirty="0"/>
              <a:t>AVX </a:t>
            </a:r>
            <a:r>
              <a:rPr lang="en-US" sz="2400" dirty="0"/>
              <a:t>(</a:t>
            </a:r>
            <a:r>
              <a:rPr lang="en-US" sz="2400" i="1" dirty="0"/>
              <a:t>Advanced Vector Extensions</a:t>
            </a:r>
            <a:r>
              <a:rPr lang="en-US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45828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06A6F9-1DC4-0011-5919-BA02954D7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1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77" name="Group 7176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7178" name="Group 7177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7190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191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192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193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194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195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196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197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198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199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200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201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202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203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204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205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206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207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208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209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210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211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212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213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214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215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216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179" name="Group 7178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7180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181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182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183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184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185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186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187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188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189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grpSp>
        <p:nvGrpSpPr>
          <p:cNvPr id="7218" name="Group 7217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219" name="Rectangle 7218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20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85689-3488-DFC3-96DD-8B0CC2AD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/>
              <a:t>Архитектура</a:t>
            </a:r>
            <a:r>
              <a:rPr lang="en-US" sz="3200" dirty="0"/>
              <a:t> </a:t>
            </a:r>
            <a:r>
              <a:rPr lang="en-US" sz="3200" i="1" dirty="0"/>
              <a:t>ARM</a:t>
            </a:r>
          </a:p>
        </p:txBody>
      </p:sp>
      <p:grpSp>
        <p:nvGrpSpPr>
          <p:cNvPr id="7222" name="Group 7221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223" name="Rectangle 7222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24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25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26" name="Rectangle 7225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27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28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29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30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31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32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33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34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35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36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37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38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39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40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41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42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43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44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45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46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47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48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49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50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51" name="Rectangle 7250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52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53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54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55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56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57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58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59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60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61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62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63" name="Rectangle 7262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64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65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66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67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68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69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70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71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72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73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74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75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276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7" name="Объект 6">
            <a:extLst>
              <a:ext uri="{FF2B5EF4-FFF2-40B4-BE49-F238E27FC236}">
                <a16:creationId xmlns:a16="http://schemas.microsoft.com/office/drawing/2014/main" id="{5FAE3B79-CE2D-DE83-903A-92F7DB344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57744" y="2066925"/>
            <a:ext cx="3724656" cy="354171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dirty="0" err="1"/>
              <a:t>Разработана</a:t>
            </a:r>
            <a:r>
              <a:rPr lang="en-US" sz="2200" dirty="0"/>
              <a:t> в 1980-х </a:t>
            </a:r>
            <a:r>
              <a:rPr lang="en-US" sz="2200" dirty="0" err="1"/>
              <a:t>годах</a:t>
            </a:r>
            <a:r>
              <a:rPr lang="en-US" sz="2200" dirty="0"/>
              <a:t> </a:t>
            </a:r>
            <a:r>
              <a:rPr lang="en-US" sz="2200" dirty="0" err="1"/>
              <a:t>британской</a:t>
            </a:r>
            <a:r>
              <a:rPr lang="en-US" sz="2200" dirty="0"/>
              <a:t> </a:t>
            </a:r>
            <a:r>
              <a:rPr lang="en-US" sz="2200" dirty="0" err="1"/>
              <a:t>компанией</a:t>
            </a:r>
            <a:r>
              <a:rPr lang="en-US" sz="2200" dirty="0"/>
              <a:t> </a:t>
            </a:r>
            <a:r>
              <a:rPr lang="en-US" sz="2200" i="1" dirty="0"/>
              <a:t>Acorn Computers </a:t>
            </a:r>
            <a:r>
              <a:rPr lang="en-US" sz="2200" dirty="0"/>
              <a:t>и </a:t>
            </a:r>
            <a:r>
              <a:rPr lang="en-US" sz="2200" dirty="0" err="1"/>
              <a:t>была</a:t>
            </a:r>
            <a:r>
              <a:rPr lang="en-US" sz="2200" dirty="0"/>
              <a:t> </a:t>
            </a:r>
            <a:r>
              <a:rPr lang="en-US" sz="2200" dirty="0" err="1"/>
              <a:t>ориентирована</a:t>
            </a:r>
            <a:r>
              <a:rPr lang="en-US" sz="2200" dirty="0"/>
              <a:t> </a:t>
            </a:r>
            <a:r>
              <a:rPr lang="en-US" sz="2200" dirty="0" err="1"/>
              <a:t>на</a:t>
            </a:r>
            <a:r>
              <a:rPr lang="en-US" sz="2200" dirty="0"/>
              <a:t> </a:t>
            </a:r>
            <a:r>
              <a:rPr lang="en-US" sz="2200" dirty="0" err="1"/>
              <a:t>создание</a:t>
            </a:r>
            <a:r>
              <a:rPr lang="en-US" sz="2200" dirty="0"/>
              <a:t> </a:t>
            </a:r>
            <a:r>
              <a:rPr lang="en-US" sz="2200" dirty="0" err="1"/>
              <a:t>высокопроизводительных</a:t>
            </a:r>
            <a:r>
              <a:rPr lang="en-US" sz="2200" dirty="0"/>
              <a:t>, </a:t>
            </a:r>
            <a:r>
              <a:rPr lang="en-US" sz="2200" dirty="0" err="1"/>
              <a:t>энергоэффективных</a:t>
            </a:r>
            <a:r>
              <a:rPr lang="en-US" sz="2200" dirty="0"/>
              <a:t> </a:t>
            </a:r>
            <a:r>
              <a:rPr lang="en-US" sz="2200" dirty="0" err="1"/>
              <a:t>процессоров</a:t>
            </a:r>
            <a:r>
              <a:rPr lang="en-US" sz="2200" dirty="0"/>
              <a:t>, </a:t>
            </a:r>
            <a:r>
              <a:rPr lang="en-US" sz="2200" dirty="0" err="1"/>
              <a:t>способных</a:t>
            </a:r>
            <a:r>
              <a:rPr lang="en-US" sz="2200" dirty="0"/>
              <a:t> </a:t>
            </a:r>
            <a:r>
              <a:rPr lang="en-US" sz="2200" dirty="0" err="1"/>
              <a:t>удовлетворять</a:t>
            </a:r>
            <a:r>
              <a:rPr lang="en-US" sz="2200" dirty="0"/>
              <a:t> </a:t>
            </a:r>
            <a:r>
              <a:rPr lang="en-US" sz="2200" dirty="0" err="1"/>
              <a:t>потребности</a:t>
            </a:r>
            <a:r>
              <a:rPr lang="en-US" sz="2200" dirty="0"/>
              <a:t> </a:t>
            </a:r>
            <a:r>
              <a:rPr lang="en-US" sz="2200" dirty="0" err="1"/>
              <a:t>быстро</a:t>
            </a:r>
            <a:r>
              <a:rPr lang="en-US" sz="2200" dirty="0"/>
              <a:t> </a:t>
            </a:r>
            <a:r>
              <a:rPr lang="en-US" sz="2200" dirty="0" err="1"/>
              <a:t>развивающегося</a:t>
            </a:r>
            <a:r>
              <a:rPr lang="en-US" sz="2200" dirty="0"/>
              <a:t> </a:t>
            </a:r>
            <a:r>
              <a:rPr lang="en-US" sz="2200" dirty="0" err="1"/>
              <a:t>рынка</a:t>
            </a:r>
            <a:r>
              <a:rPr lang="en-US" sz="2200" dirty="0"/>
              <a:t>.</a:t>
            </a: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AF464891-58E8-DD1F-17F1-9D9738AA901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" r="13425"/>
          <a:stretch/>
        </p:blipFill>
        <p:spPr bwMode="auto">
          <a:xfrm>
            <a:off x="-5597" y="10"/>
            <a:ext cx="75585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489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36246C-FA20-9551-F7C1-09FB8882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2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04" name="Group 8403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8405" name="Group 8404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8417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18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19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20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21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22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23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24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25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26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27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28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29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30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31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32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33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34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35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36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37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38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39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40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41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42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43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8406" name="Group 8405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8407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08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09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10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11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12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13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14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15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16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grpSp>
        <p:nvGrpSpPr>
          <p:cNvPr id="8445" name="Group 8444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446" name="Rectangle 8445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47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1789EC-F20D-4BBD-92EB-58DAA5115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/>
              <a:t>RISC</a:t>
            </a:r>
            <a:r>
              <a:rPr lang="en-US"/>
              <a:t> архитектура команд</a:t>
            </a:r>
            <a:endParaRPr lang="en-US" dirty="0"/>
          </a:p>
        </p:txBody>
      </p:sp>
      <p:grpSp>
        <p:nvGrpSpPr>
          <p:cNvPr id="8449" name="Group 8448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8450" name="Rectangle 8449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51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52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53" name="Rectangle 8452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54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55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56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57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58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59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60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61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62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63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64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65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66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67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68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69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70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71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72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73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74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75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76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77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78" name="Rectangle 8477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79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80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81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82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83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84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85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86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87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88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89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90" name="Rectangle 8489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91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92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93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94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95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96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97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98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499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500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501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502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503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7" name="Объект 6">
            <a:extLst>
              <a:ext uri="{FF2B5EF4-FFF2-40B4-BE49-F238E27FC236}">
                <a16:creationId xmlns:a16="http://schemas.microsoft.com/office/drawing/2014/main" id="{9F0D409F-3FD3-7B2F-D92E-C4EBCF3CA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8425" y="2249487"/>
            <a:ext cx="4598986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i="1" dirty="0"/>
              <a:t>RISC</a:t>
            </a:r>
            <a:r>
              <a:rPr lang="en-US" sz="2200" dirty="0"/>
              <a:t> (</a:t>
            </a:r>
            <a:r>
              <a:rPr lang="en-US" sz="2200" i="1" dirty="0"/>
              <a:t>Reduced Instruction Set Computer</a:t>
            </a:r>
            <a:r>
              <a:rPr lang="en-US" sz="2200" dirty="0"/>
              <a:t>) – это </a:t>
            </a:r>
            <a:r>
              <a:rPr lang="en-US" sz="2200" dirty="0" err="1"/>
              <a:t>архитектурная</a:t>
            </a:r>
            <a:r>
              <a:rPr lang="en-US" sz="2200" dirty="0"/>
              <a:t> </a:t>
            </a:r>
            <a:r>
              <a:rPr lang="en-US" sz="2200" dirty="0" err="1"/>
              <a:t>концепция</a:t>
            </a:r>
            <a:r>
              <a:rPr lang="en-US" sz="2200" dirty="0"/>
              <a:t>, </a:t>
            </a:r>
            <a:r>
              <a:rPr lang="en-US" sz="2200" dirty="0" err="1"/>
              <a:t>основная</a:t>
            </a:r>
            <a:r>
              <a:rPr lang="en-US" sz="2200" dirty="0"/>
              <a:t> </a:t>
            </a:r>
            <a:r>
              <a:rPr lang="en-US" sz="2200" dirty="0" err="1"/>
              <a:t>цель</a:t>
            </a:r>
            <a:r>
              <a:rPr lang="en-US" sz="2200" dirty="0"/>
              <a:t> </a:t>
            </a:r>
            <a:r>
              <a:rPr lang="en-US" sz="2200" dirty="0" err="1"/>
              <a:t>которой</a:t>
            </a:r>
            <a:r>
              <a:rPr lang="en-US" sz="2200" dirty="0"/>
              <a:t> </a:t>
            </a:r>
            <a:r>
              <a:rPr lang="en-US" sz="2200" dirty="0" err="1"/>
              <a:t>заключается</a:t>
            </a:r>
            <a:r>
              <a:rPr lang="en-US" sz="2200" dirty="0"/>
              <a:t> в </a:t>
            </a:r>
            <a:r>
              <a:rPr lang="en-US" sz="2200" dirty="0" err="1"/>
              <a:t>упрощении</a:t>
            </a:r>
            <a:r>
              <a:rPr lang="en-US" sz="2200" dirty="0"/>
              <a:t> </a:t>
            </a:r>
            <a:r>
              <a:rPr lang="en-US" sz="2200" dirty="0" err="1"/>
              <a:t>набора</a:t>
            </a:r>
            <a:r>
              <a:rPr lang="en-US" sz="2200" dirty="0"/>
              <a:t> </a:t>
            </a:r>
            <a:r>
              <a:rPr lang="en-US" sz="2200" dirty="0" err="1"/>
              <a:t>машинных</a:t>
            </a:r>
            <a:r>
              <a:rPr lang="en-US" sz="2200" dirty="0"/>
              <a:t> </a:t>
            </a:r>
            <a:r>
              <a:rPr lang="en-US" sz="2200" dirty="0" err="1"/>
              <a:t>команд</a:t>
            </a:r>
            <a:r>
              <a:rPr lang="en-US" sz="2200" dirty="0"/>
              <a:t> </a:t>
            </a:r>
            <a:r>
              <a:rPr lang="en-US" sz="2200" dirty="0" err="1"/>
              <a:t>для</a:t>
            </a:r>
            <a:r>
              <a:rPr lang="en-US" sz="2200" dirty="0"/>
              <a:t> </a:t>
            </a:r>
            <a:r>
              <a:rPr lang="en-US" sz="2200" dirty="0" err="1"/>
              <a:t>повышения</a:t>
            </a:r>
            <a:r>
              <a:rPr lang="en-US" sz="2200" dirty="0"/>
              <a:t> </a:t>
            </a:r>
            <a:r>
              <a:rPr lang="en-US" sz="2200" dirty="0" err="1"/>
              <a:t>производительности</a:t>
            </a:r>
            <a:r>
              <a:rPr lang="en-US" sz="2200" dirty="0"/>
              <a:t> и </a:t>
            </a:r>
            <a:r>
              <a:rPr lang="en-US" sz="2200" dirty="0" err="1"/>
              <a:t>уменьшения</a:t>
            </a:r>
            <a:r>
              <a:rPr lang="en-US" sz="2200" dirty="0"/>
              <a:t> </a:t>
            </a:r>
            <a:r>
              <a:rPr lang="en-US" sz="2200" dirty="0" err="1"/>
              <a:t>затрат</a:t>
            </a:r>
            <a:r>
              <a:rPr lang="en-US" sz="2200" dirty="0"/>
              <a:t> </a:t>
            </a:r>
            <a:r>
              <a:rPr lang="en-US" sz="2200" dirty="0" err="1"/>
              <a:t>на</a:t>
            </a:r>
            <a:r>
              <a:rPr lang="en-US" sz="2200" dirty="0"/>
              <a:t> </a:t>
            </a:r>
            <a:r>
              <a:rPr lang="en-US" sz="2200" dirty="0" err="1"/>
              <a:t>обработку</a:t>
            </a:r>
            <a:r>
              <a:rPr lang="en-US" sz="2200" dirty="0"/>
              <a:t> </a:t>
            </a:r>
            <a:r>
              <a:rPr lang="en-US" sz="2200" dirty="0" err="1"/>
              <a:t>инструкций</a:t>
            </a:r>
            <a:r>
              <a:rPr lang="en-US" sz="2200" dirty="0"/>
              <a:t>.</a:t>
            </a:r>
          </a:p>
          <a:p>
            <a:endParaRPr lang="en-US" sz="2200" dirty="0"/>
          </a:p>
        </p:txBody>
      </p:sp>
      <p:pic>
        <p:nvPicPr>
          <p:cNvPr id="8196" name="Picture 4" descr="image">
            <a:extLst>
              <a:ext uri="{FF2B5EF4-FFF2-40B4-BE49-F238E27FC236}">
                <a16:creationId xmlns:a16="http://schemas.microsoft.com/office/drawing/2014/main" id="{B4277857-1C8F-10A1-F297-131F640F4B8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9" r="14323"/>
          <a:stretch/>
        </p:blipFill>
        <p:spPr bwMode="auto">
          <a:xfrm>
            <a:off x="-5597" y="10"/>
            <a:ext cx="61015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67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05950F-2060-A987-D971-59DE80F80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5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27" name="Group 9226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228" name="Group 9227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9240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41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42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43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44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45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46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47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48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49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50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51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52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53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54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55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56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57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58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59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60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61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62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63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64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65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66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9229" name="Group 9228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9230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31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32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33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34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35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36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37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38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39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grpSp>
        <p:nvGrpSpPr>
          <p:cNvPr id="9268" name="Group 9267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269" name="Rectangle 9268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70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610BBB-B639-5014-5E9D-79A950732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Особенности </a:t>
            </a:r>
            <a:r>
              <a:rPr lang="en-US" i="1"/>
              <a:t>RISC</a:t>
            </a:r>
            <a:r>
              <a:rPr lang="en-US"/>
              <a:t> архитектуры</a:t>
            </a:r>
          </a:p>
        </p:txBody>
      </p:sp>
      <p:pic>
        <p:nvPicPr>
          <p:cNvPr id="9220" name="Picture 4" descr="image">
            <a:extLst>
              <a:ext uri="{FF2B5EF4-FFF2-40B4-BE49-F238E27FC236}">
                <a16:creationId xmlns:a16="http://schemas.microsoft.com/office/drawing/2014/main" id="{B2619286-F3C9-2A9D-3651-4F453A6C926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3" r="7319"/>
          <a:stretch/>
        </p:blipFill>
        <p:spPr bwMode="auto">
          <a:xfrm>
            <a:off x="-5597" y="10"/>
            <a:ext cx="61015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72" name="Group 9271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9273" name="Rectangle 9272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74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75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76" name="Rectangle 9275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77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78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79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80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81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82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83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84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85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86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87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88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89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90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91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92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93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94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95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96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97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98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299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00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01" name="Rectangle 9300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02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03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04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05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06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07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08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09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10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11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12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13" name="Rectangle 9312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14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15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16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17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18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19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20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21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22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23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24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25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326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9" name="Объект 8">
            <a:extLst>
              <a:ext uri="{FF2B5EF4-FFF2-40B4-BE49-F238E27FC236}">
                <a16:creationId xmlns:a16="http://schemas.microsoft.com/office/drawing/2014/main" id="{950FA8D0-0248-9DC7-CAA5-294DAE742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8425" y="2249487"/>
            <a:ext cx="4598986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К </a:t>
            </a:r>
            <a:r>
              <a:rPr lang="en-US" dirty="0" err="1"/>
              <a:t>особенностям</a:t>
            </a:r>
            <a:r>
              <a:rPr lang="en-US" dirty="0"/>
              <a:t> </a:t>
            </a:r>
            <a:r>
              <a:rPr lang="en-US" i="1" dirty="0"/>
              <a:t>RISC </a:t>
            </a:r>
            <a:r>
              <a:rPr lang="en-US" dirty="0" err="1"/>
              <a:t>относят</a:t>
            </a:r>
            <a:r>
              <a:rPr lang="en-US" dirty="0"/>
              <a:t>:</a:t>
            </a:r>
          </a:p>
          <a:p>
            <a:pPr lvl="1"/>
            <a:r>
              <a:rPr lang="en-US" sz="2400" dirty="0" err="1"/>
              <a:t>Регистровые</a:t>
            </a:r>
            <a:r>
              <a:rPr lang="en-US" sz="2400" dirty="0"/>
              <a:t> </a:t>
            </a:r>
            <a:r>
              <a:rPr lang="en-US" sz="2400" dirty="0" err="1"/>
              <a:t>окна</a:t>
            </a:r>
            <a:r>
              <a:rPr lang="en-US" sz="2400" dirty="0"/>
              <a:t> и </a:t>
            </a:r>
            <a:r>
              <a:rPr lang="en-US" sz="2400" dirty="0" err="1"/>
              <a:t>файл</a:t>
            </a:r>
            <a:r>
              <a:rPr lang="en-US" sz="2400" dirty="0"/>
              <a:t>;</a:t>
            </a:r>
          </a:p>
          <a:p>
            <a:pPr lvl="1"/>
            <a:r>
              <a:rPr lang="en-US" sz="2400" dirty="0" err="1"/>
              <a:t>Фиксированная</a:t>
            </a:r>
            <a:r>
              <a:rPr lang="en-US" sz="2400" dirty="0"/>
              <a:t> </a:t>
            </a:r>
            <a:r>
              <a:rPr lang="en-US" sz="2400" dirty="0" err="1"/>
              <a:t>длина</a:t>
            </a:r>
            <a:r>
              <a:rPr lang="en-US" sz="2400" dirty="0"/>
              <a:t> </a:t>
            </a:r>
            <a:r>
              <a:rPr lang="en-US" sz="2400" dirty="0" err="1"/>
              <a:t>команд</a:t>
            </a:r>
            <a:r>
              <a:rPr lang="en-US" sz="2400" dirty="0"/>
              <a:t>;</a:t>
            </a:r>
          </a:p>
          <a:p>
            <a:pPr lvl="1"/>
            <a:r>
              <a:rPr lang="en-US" sz="2400" dirty="0" err="1"/>
              <a:t>Конвейер</a:t>
            </a:r>
            <a:r>
              <a:rPr lang="en-US" sz="2400" dirty="0"/>
              <a:t> </a:t>
            </a:r>
            <a:r>
              <a:rPr lang="en-US" sz="2400" dirty="0" err="1"/>
              <a:t>команд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3962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897CB6-2DEA-17E9-46AD-9714BDD6B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3" name="Picture 2">
            <a:extLst>
              <a:ext uri="{FF2B5EF4-FFF2-40B4-BE49-F238E27FC236}">
                <a16:creationId xmlns:a16="http://schemas.microsoft.com/office/drawing/2014/main" id="{7E3E0B46-E57B-D009-CA41-9C1D34413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05" name="Group 2104">
            <a:extLst>
              <a:ext uri="{FF2B5EF4-FFF2-40B4-BE49-F238E27FC236}">
                <a16:creationId xmlns:a16="http://schemas.microsoft.com/office/drawing/2014/main" id="{32AE2F1F-98EE-24E3-2939-4684EB52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2106" name="Group 2105">
              <a:extLst>
                <a:ext uri="{FF2B5EF4-FFF2-40B4-BE49-F238E27FC236}">
                  <a16:creationId xmlns:a16="http://schemas.microsoft.com/office/drawing/2014/main" id="{6D1038CA-E32B-4330-342C-AF68D95B8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18" name="Rectangle 5">
                <a:extLst>
                  <a:ext uri="{FF2B5EF4-FFF2-40B4-BE49-F238E27FC236}">
                    <a16:creationId xmlns:a16="http://schemas.microsoft.com/office/drawing/2014/main" id="{23F270D2-ED11-19AF-579E-31055851AA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9" name="Freeform 6">
                <a:extLst>
                  <a:ext uri="{FF2B5EF4-FFF2-40B4-BE49-F238E27FC236}">
                    <a16:creationId xmlns:a16="http://schemas.microsoft.com/office/drawing/2014/main" id="{17E5ADBE-9CDE-F004-0FEC-6B7456CE93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0" name="Freeform 7">
                <a:extLst>
                  <a:ext uri="{FF2B5EF4-FFF2-40B4-BE49-F238E27FC236}">
                    <a16:creationId xmlns:a16="http://schemas.microsoft.com/office/drawing/2014/main" id="{D735A4B9-8E39-3318-B5FC-DF0CCD241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1" name="Freeform 8">
                <a:extLst>
                  <a:ext uri="{FF2B5EF4-FFF2-40B4-BE49-F238E27FC236}">
                    <a16:creationId xmlns:a16="http://schemas.microsoft.com/office/drawing/2014/main" id="{4CFEB92E-E505-6C35-8D40-B89701DB7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2" name="Freeform 9">
                <a:extLst>
                  <a:ext uri="{FF2B5EF4-FFF2-40B4-BE49-F238E27FC236}">
                    <a16:creationId xmlns:a16="http://schemas.microsoft.com/office/drawing/2014/main" id="{2C34F8A7-D5C4-428D-AEFA-99D66B3FD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3" name="Freeform 10">
                <a:extLst>
                  <a:ext uri="{FF2B5EF4-FFF2-40B4-BE49-F238E27FC236}">
                    <a16:creationId xmlns:a16="http://schemas.microsoft.com/office/drawing/2014/main" id="{11C3ACE5-D5C8-2480-C1A2-14CD4DB0D1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4" name="Freeform 11">
                <a:extLst>
                  <a:ext uri="{FF2B5EF4-FFF2-40B4-BE49-F238E27FC236}">
                    <a16:creationId xmlns:a16="http://schemas.microsoft.com/office/drawing/2014/main" id="{F61DC424-1551-C2B2-6856-D477EDD28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5" name="Freeform 12">
                <a:extLst>
                  <a:ext uri="{FF2B5EF4-FFF2-40B4-BE49-F238E27FC236}">
                    <a16:creationId xmlns:a16="http://schemas.microsoft.com/office/drawing/2014/main" id="{00CA3F61-708F-9840-5A1F-49CB81B26E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6" name="Freeform 13">
                <a:extLst>
                  <a:ext uri="{FF2B5EF4-FFF2-40B4-BE49-F238E27FC236}">
                    <a16:creationId xmlns:a16="http://schemas.microsoft.com/office/drawing/2014/main" id="{997B3186-F324-46A0-4CB3-D93390BA1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7" name="Freeform 14">
                <a:extLst>
                  <a:ext uri="{FF2B5EF4-FFF2-40B4-BE49-F238E27FC236}">
                    <a16:creationId xmlns:a16="http://schemas.microsoft.com/office/drawing/2014/main" id="{32CD0846-254A-8E25-27F8-F1E0E50BA4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8" name="Freeform 15">
                <a:extLst>
                  <a:ext uri="{FF2B5EF4-FFF2-40B4-BE49-F238E27FC236}">
                    <a16:creationId xmlns:a16="http://schemas.microsoft.com/office/drawing/2014/main" id="{721C9B27-5CEA-6D92-DDE6-6B48957F8D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9" name="Line 16">
                <a:extLst>
                  <a:ext uri="{FF2B5EF4-FFF2-40B4-BE49-F238E27FC236}">
                    <a16:creationId xmlns:a16="http://schemas.microsoft.com/office/drawing/2014/main" id="{F1D7C4A7-1627-AB42-E7B8-F7906EEED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0" name="Freeform 17">
                <a:extLst>
                  <a:ext uri="{FF2B5EF4-FFF2-40B4-BE49-F238E27FC236}">
                    <a16:creationId xmlns:a16="http://schemas.microsoft.com/office/drawing/2014/main" id="{4825FEF4-825B-BC34-9CE5-56461B921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1" name="Freeform 18">
                <a:extLst>
                  <a:ext uri="{FF2B5EF4-FFF2-40B4-BE49-F238E27FC236}">
                    <a16:creationId xmlns:a16="http://schemas.microsoft.com/office/drawing/2014/main" id="{0521B986-3693-A3D6-014D-066C40801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2" name="Freeform 19">
                <a:extLst>
                  <a:ext uri="{FF2B5EF4-FFF2-40B4-BE49-F238E27FC236}">
                    <a16:creationId xmlns:a16="http://schemas.microsoft.com/office/drawing/2014/main" id="{5489F479-97AF-1D0A-5D39-6EBBD0215D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3" name="Freeform 20">
                <a:extLst>
                  <a:ext uri="{FF2B5EF4-FFF2-40B4-BE49-F238E27FC236}">
                    <a16:creationId xmlns:a16="http://schemas.microsoft.com/office/drawing/2014/main" id="{C8B30CB4-27AF-92A1-425C-36E6D53D60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4" name="Rectangle 21">
                <a:extLst>
                  <a:ext uri="{FF2B5EF4-FFF2-40B4-BE49-F238E27FC236}">
                    <a16:creationId xmlns:a16="http://schemas.microsoft.com/office/drawing/2014/main" id="{136E49F7-F6A2-83AB-9A57-5253C254D6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5" name="Freeform 22">
                <a:extLst>
                  <a:ext uri="{FF2B5EF4-FFF2-40B4-BE49-F238E27FC236}">
                    <a16:creationId xmlns:a16="http://schemas.microsoft.com/office/drawing/2014/main" id="{E1646ACD-2D45-AE0F-D529-79A658CE80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6" name="Freeform 23">
                <a:extLst>
                  <a:ext uri="{FF2B5EF4-FFF2-40B4-BE49-F238E27FC236}">
                    <a16:creationId xmlns:a16="http://schemas.microsoft.com/office/drawing/2014/main" id="{F8FFF2DA-67EC-BC8B-6553-4ECAC8BF4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7" name="Freeform 24">
                <a:extLst>
                  <a:ext uri="{FF2B5EF4-FFF2-40B4-BE49-F238E27FC236}">
                    <a16:creationId xmlns:a16="http://schemas.microsoft.com/office/drawing/2014/main" id="{DC28B42F-85DF-EF7C-3DD4-591F587C25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8" name="Freeform 25">
                <a:extLst>
                  <a:ext uri="{FF2B5EF4-FFF2-40B4-BE49-F238E27FC236}">
                    <a16:creationId xmlns:a16="http://schemas.microsoft.com/office/drawing/2014/main" id="{05E3FB63-9256-F140-BFA7-39AA56045E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9" name="Freeform 26">
                <a:extLst>
                  <a:ext uri="{FF2B5EF4-FFF2-40B4-BE49-F238E27FC236}">
                    <a16:creationId xmlns:a16="http://schemas.microsoft.com/office/drawing/2014/main" id="{E1180D7D-89CB-D6D3-0D29-2B68F18B11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0" name="Freeform 27">
                <a:extLst>
                  <a:ext uri="{FF2B5EF4-FFF2-40B4-BE49-F238E27FC236}">
                    <a16:creationId xmlns:a16="http://schemas.microsoft.com/office/drawing/2014/main" id="{F2BE5AAE-53CF-9552-1EBA-8E9AEBBAE8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1" name="Freeform 28">
                <a:extLst>
                  <a:ext uri="{FF2B5EF4-FFF2-40B4-BE49-F238E27FC236}">
                    <a16:creationId xmlns:a16="http://schemas.microsoft.com/office/drawing/2014/main" id="{1106A6E8-A387-4A64-F55F-6AA2DA847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2" name="Freeform 29">
                <a:extLst>
                  <a:ext uri="{FF2B5EF4-FFF2-40B4-BE49-F238E27FC236}">
                    <a16:creationId xmlns:a16="http://schemas.microsoft.com/office/drawing/2014/main" id="{891A63C0-3BDA-FC05-C4E2-3AC8BE29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3" name="Freeform 30">
                <a:extLst>
                  <a:ext uri="{FF2B5EF4-FFF2-40B4-BE49-F238E27FC236}">
                    <a16:creationId xmlns:a16="http://schemas.microsoft.com/office/drawing/2014/main" id="{34EBFFFA-A0CF-55C9-E27B-7B5B36B34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4" name="Freeform 31">
                <a:extLst>
                  <a:ext uri="{FF2B5EF4-FFF2-40B4-BE49-F238E27FC236}">
                    <a16:creationId xmlns:a16="http://schemas.microsoft.com/office/drawing/2014/main" id="{6733F86B-D820-CC18-2F14-5FF68003A7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107" name="Group 2106">
              <a:extLst>
                <a:ext uri="{FF2B5EF4-FFF2-40B4-BE49-F238E27FC236}">
                  <a16:creationId xmlns:a16="http://schemas.microsoft.com/office/drawing/2014/main" id="{EAA5A274-E39A-14D0-A1B2-2D4CC5F45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2108" name="Freeform 32">
                <a:extLst>
                  <a:ext uri="{FF2B5EF4-FFF2-40B4-BE49-F238E27FC236}">
                    <a16:creationId xmlns:a16="http://schemas.microsoft.com/office/drawing/2014/main" id="{07794FA3-5767-841D-99E4-EB76016731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09" name="Freeform 33">
                <a:extLst>
                  <a:ext uri="{FF2B5EF4-FFF2-40B4-BE49-F238E27FC236}">
                    <a16:creationId xmlns:a16="http://schemas.microsoft.com/office/drawing/2014/main" id="{39783992-CB67-3A58-26E2-2656CA1931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0" name="Freeform 34">
                <a:extLst>
                  <a:ext uri="{FF2B5EF4-FFF2-40B4-BE49-F238E27FC236}">
                    <a16:creationId xmlns:a16="http://schemas.microsoft.com/office/drawing/2014/main" id="{B787EC63-604E-67C1-2BF1-7944C28456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1" name="Freeform 35">
                <a:extLst>
                  <a:ext uri="{FF2B5EF4-FFF2-40B4-BE49-F238E27FC236}">
                    <a16:creationId xmlns:a16="http://schemas.microsoft.com/office/drawing/2014/main" id="{8BF800D0-7723-CDBA-F2B9-DAC27CA02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2" name="Freeform 36">
                <a:extLst>
                  <a:ext uri="{FF2B5EF4-FFF2-40B4-BE49-F238E27FC236}">
                    <a16:creationId xmlns:a16="http://schemas.microsoft.com/office/drawing/2014/main" id="{519B4151-09D4-A6BB-C836-C286FD14E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3" name="Freeform 37">
                <a:extLst>
                  <a:ext uri="{FF2B5EF4-FFF2-40B4-BE49-F238E27FC236}">
                    <a16:creationId xmlns:a16="http://schemas.microsoft.com/office/drawing/2014/main" id="{8121469D-AB6B-C1D6-3F6F-3C00053073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4" name="Freeform 38">
                <a:extLst>
                  <a:ext uri="{FF2B5EF4-FFF2-40B4-BE49-F238E27FC236}">
                    <a16:creationId xmlns:a16="http://schemas.microsoft.com/office/drawing/2014/main" id="{2DAE6D3A-D51E-4E30-270C-DD78C8FD0F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5" name="Freeform 39">
                <a:extLst>
                  <a:ext uri="{FF2B5EF4-FFF2-40B4-BE49-F238E27FC236}">
                    <a16:creationId xmlns:a16="http://schemas.microsoft.com/office/drawing/2014/main" id="{3416568E-9E3C-2700-38CE-4582467BF5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6" name="Freeform 40">
                <a:extLst>
                  <a:ext uri="{FF2B5EF4-FFF2-40B4-BE49-F238E27FC236}">
                    <a16:creationId xmlns:a16="http://schemas.microsoft.com/office/drawing/2014/main" id="{E0978225-C2DE-B7D3-349F-51CD37A180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7" name="Rectangle 41">
                <a:extLst>
                  <a:ext uri="{FF2B5EF4-FFF2-40B4-BE49-F238E27FC236}">
                    <a16:creationId xmlns:a16="http://schemas.microsoft.com/office/drawing/2014/main" id="{D902F78A-2C04-A7E1-990B-12A7CABDF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B45FB-B475-2117-0372-81A97485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dirty="0"/>
              <a:t>Регистровые окна</a:t>
            </a:r>
            <a:endParaRPr lang="en-US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7A937D0-D954-81A3-5F08-9A3845515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479" y="2249487"/>
            <a:ext cx="5146146" cy="35417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/>
              <a:t>Регистровые окна состоят из 3 полей:</a:t>
            </a:r>
          </a:p>
          <a:p>
            <a:pPr lvl="1"/>
            <a:r>
              <a:rPr lang="ru-RU" sz="2400" dirty="0"/>
              <a:t>- левое поле для входных значений;</a:t>
            </a:r>
          </a:p>
          <a:p>
            <a:pPr lvl="1"/>
            <a:r>
              <a:rPr lang="ru-RU" sz="2400" dirty="0"/>
              <a:t>- среднее поле для локальных значений;</a:t>
            </a:r>
          </a:p>
          <a:p>
            <a:pPr lvl="1"/>
            <a:r>
              <a:rPr lang="ru-RU" sz="2400" dirty="0"/>
              <a:t>- правое поле для выходных значений.</a:t>
            </a:r>
            <a:endParaRPr lang="en-US" sz="2400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EEAF2C1D-0EEE-197B-46E7-FCC100430E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70694" y="2627371"/>
            <a:ext cx="5465603" cy="1750956"/>
          </a:xfrm>
        </p:spPr>
      </p:pic>
    </p:spTree>
    <p:extLst>
      <p:ext uri="{BB962C8B-B14F-4D97-AF65-F5344CB8AC3E}">
        <p14:creationId xmlns:p14="http://schemas.microsoft.com/office/powerpoint/2010/main" val="3454282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2B6BBE-627C-E1DF-CAF0-738C1B75A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9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51" name="Group 2150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2152" name="Group 2151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343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44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45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46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47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48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49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50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51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52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53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54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55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56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57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58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59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60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61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62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63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64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65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66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67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68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69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153" name="Group 2152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2370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71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72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73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74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75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76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77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78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79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grpSp>
        <p:nvGrpSpPr>
          <p:cNvPr id="2192" name="Group 2191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0" name="Rectangle 2192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94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096BB-07C3-04D4-86BC-E046ADD2F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/>
              <a:t>Циклический буфер регистровых окон</a:t>
            </a:r>
          </a:p>
        </p:txBody>
      </p:sp>
      <p:grpSp>
        <p:nvGrpSpPr>
          <p:cNvPr id="2196" name="Group 2195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381" name="Rectangle 2196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82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83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84" name="Rectangle 2199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85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86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87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88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89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90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91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92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93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94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95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96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97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98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399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00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01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02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03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04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05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06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07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08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09" name="Rectangle 2224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10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11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12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13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14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15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16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17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18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19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20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21" name="Rectangle 2236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22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23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24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25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26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27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28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29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30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31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32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33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34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7" name="Объект 6">
            <a:extLst>
              <a:ext uri="{FF2B5EF4-FFF2-40B4-BE49-F238E27FC236}">
                <a16:creationId xmlns:a16="http://schemas.microsoft.com/office/drawing/2014/main" id="{5DA14378-37E1-FA40-7D22-B92DF805E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62518" y="2249487"/>
            <a:ext cx="3581781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Указатель смещается при каждом вызове вложенной функции, тем самым перекрывает концы регистровых окон</a:t>
            </a:r>
            <a:endParaRPr lang="en-US" dirty="0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63A5E3DD-FA25-F674-D3D4-C31E242543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-1" y="-11160"/>
            <a:ext cx="7651131" cy="6850110"/>
          </a:xfrm>
        </p:spPr>
      </p:pic>
    </p:spTree>
    <p:extLst>
      <p:ext uri="{BB962C8B-B14F-4D97-AF65-F5344CB8AC3E}">
        <p14:creationId xmlns:p14="http://schemas.microsoft.com/office/powerpoint/2010/main" val="373002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059CA2-E09B-BC34-C020-72267CEBD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B367C29-5200-4FF1-83B7-18B105A0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C711491-7BB6-4BE6-A470-44BF61D56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E4F104B-68BE-4E53-A6A5-5C5F93FF7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9" name="Rectangle 5">
                <a:extLst>
                  <a:ext uri="{FF2B5EF4-FFF2-40B4-BE49-F238E27FC236}">
                    <a16:creationId xmlns:a16="http://schemas.microsoft.com/office/drawing/2014/main" id="{EF4A7076-D6BC-4AE1-AE2C-C09B16AAB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58FA119B-7250-4EC7-912F-F5613CC28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7B9A9AED-D47E-44AD-AD6E-2EECC94D8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00A30ECA-328D-4512-825B-0AD5960467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4" name="Freeform 9">
                <a:extLst>
                  <a:ext uri="{FF2B5EF4-FFF2-40B4-BE49-F238E27FC236}">
                    <a16:creationId xmlns:a16="http://schemas.microsoft.com/office/drawing/2014/main" id="{14A218CE-B3D8-4A43-86CC-48980645A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6" name="Freeform 10">
                <a:extLst>
                  <a:ext uri="{FF2B5EF4-FFF2-40B4-BE49-F238E27FC236}">
                    <a16:creationId xmlns:a16="http://schemas.microsoft.com/office/drawing/2014/main" id="{E9743B7D-51BF-425C-A4B8-33B2E001E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7" name="Freeform 11">
                <a:extLst>
                  <a:ext uri="{FF2B5EF4-FFF2-40B4-BE49-F238E27FC236}">
                    <a16:creationId xmlns:a16="http://schemas.microsoft.com/office/drawing/2014/main" id="{9BA633B3-C879-4E15-B66C-788B4C60A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8" name="Freeform 12">
                <a:extLst>
                  <a:ext uri="{FF2B5EF4-FFF2-40B4-BE49-F238E27FC236}">
                    <a16:creationId xmlns:a16="http://schemas.microsoft.com/office/drawing/2014/main" id="{324C8953-B4E2-4DA0-B5D5-BD2A735E6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9" name="Freeform 13">
                <a:extLst>
                  <a:ext uri="{FF2B5EF4-FFF2-40B4-BE49-F238E27FC236}">
                    <a16:creationId xmlns:a16="http://schemas.microsoft.com/office/drawing/2014/main" id="{717A3B65-FE80-419B-AB5D-48B5E3A7B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0" name="Freeform 14">
                <a:extLst>
                  <a:ext uri="{FF2B5EF4-FFF2-40B4-BE49-F238E27FC236}">
                    <a16:creationId xmlns:a16="http://schemas.microsoft.com/office/drawing/2014/main" id="{675ECD78-7D6B-4A3F-8163-392D7F8D6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8D036282-E32F-461D-BFB6-2A58D6D27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2" name="Line 16">
                <a:extLst>
                  <a:ext uri="{FF2B5EF4-FFF2-40B4-BE49-F238E27FC236}">
                    <a16:creationId xmlns:a16="http://schemas.microsoft.com/office/drawing/2014/main" id="{F95EB10E-5264-467D-8382-A77C4DED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3" name="Freeform 17">
                <a:extLst>
                  <a:ext uri="{FF2B5EF4-FFF2-40B4-BE49-F238E27FC236}">
                    <a16:creationId xmlns:a16="http://schemas.microsoft.com/office/drawing/2014/main" id="{218F9268-D2F0-487B-A021-8786B6551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4" name="Freeform 18">
                <a:extLst>
                  <a:ext uri="{FF2B5EF4-FFF2-40B4-BE49-F238E27FC236}">
                    <a16:creationId xmlns:a16="http://schemas.microsoft.com/office/drawing/2014/main" id="{B4AEE5AC-EF5C-42E4-B185-A176E1997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5" name="Freeform 19">
                <a:extLst>
                  <a:ext uri="{FF2B5EF4-FFF2-40B4-BE49-F238E27FC236}">
                    <a16:creationId xmlns:a16="http://schemas.microsoft.com/office/drawing/2014/main" id="{E961E89F-C1DB-48E5-8B52-FDDAED9E0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6" name="Freeform 20">
                <a:extLst>
                  <a:ext uri="{FF2B5EF4-FFF2-40B4-BE49-F238E27FC236}">
                    <a16:creationId xmlns:a16="http://schemas.microsoft.com/office/drawing/2014/main" id="{412962B4-425A-4C36-A65A-0F66ED7CD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7" name="Rectangle 21">
                <a:extLst>
                  <a:ext uri="{FF2B5EF4-FFF2-40B4-BE49-F238E27FC236}">
                    <a16:creationId xmlns:a16="http://schemas.microsoft.com/office/drawing/2014/main" id="{037BE3F7-563A-4D9A-BC98-C71F727D2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8" name="Freeform 22">
                <a:extLst>
                  <a:ext uri="{FF2B5EF4-FFF2-40B4-BE49-F238E27FC236}">
                    <a16:creationId xmlns:a16="http://schemas.microsoft.com/office/drawing/2014/main" id="{2FDB1005-EB5E-475A-AC43-4ED3E563D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9" name="Freeform 23">
                <a:extLst>
                  <a:ext uri="{FF2B5EF4-FFF2-40B4-BE49-F238E27FC236}">
                    <a16:creationId xmlns:a16="http://schemas.microsoft.com/office/drawing/2014/main" id="{68BFFBC6-C704-42A7-9D7E-AFB5C37FB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0" name="Freeform 24">
                <a:extLst>
                  <a:ext uri="{FF2B5EF4-FFF2-40B4-BE49-F238E27FC236}">
                    <a16:creationId xmlns:a16="http://schemas.microsoft.com/office/drawing/2014/main" id="{4888EAD7-EBE9-4549-9A91-6FEC61153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1" name="Freeform 25">
                <a:extLst>
                  <a:ext uri="{FF2B5EF4-FFF2-40B4-BE49-F238E27FC236}">
                    <a16:creationId xmlns:a16="http://schemas.microsoft.com/office/drawing/2014/main" id="{B79BC975-BE42-4B57-8335-1699BC0AB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2" name="Freeform 26">
                <a:extLst>
                  <a:ext uri="{FF2B5EF4-FFF2-40B4-BE49-F238E27FC236}">
                    <a16:creationId xmlns:a16="http://schemas.microsoft.com/office/drawing/2014/main" id="{3998B4F0-CA80-490A-A256-1600E7EA8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3" name="Freeform 27">
                <a:extLst>
                  <a:ext uri="{FF2B5EF4-FFF2-40B4-BE49-F238E27FC236}">
                    <a16:creationId xmlns:a16="http://schemas.microsoft.com/office/drawing/2014/main" id="{2052C104-8168-487E-9044-454DA83AB2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4" name="Freeform 28">
                <a:extLst>
                  <a:ext uri="{FF2B5EF4-FFF2-40B4-BE49-F238E27FC236}">
                    <a16:creationId xmlns:a16="http://schemas.microsoft.com/office/drawing/2014/main" id="{63ACA30B-5F59-400C-A7CE-D17B5647E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5" name="Freeform 29">
                <a:extLst>
                  <a:ext uri="{FF2B5EF4-FFF2-40B4-BE49-F238E27FC236}">
                    <a16:creationId xmlns:a16="http://schemas.microsoft.com/office/drawing/2014/main" id="{2E16F318-A142-4353-9949-B4E3A09FE0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6" name="Freeform 30">
                <a:extLst>
                  <a:ext uri="{FF2B5EF4-FFF2-40B4-BE49-F238E27FC236}">
                    <a16:creationId xmlns:a16="http://schemas.microsoft.com/office/drawing/2014/main" id="{8AE8DBB4-2468-4A78-A54D-FD77C5DC8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7" name="Freeform 31">
                <a:extLst>
                  <a:ext uri="{FF2B5EF4-FFF2-40B4-BE49-F238E27FC236}">
                    <a16:creationId xmlns:a16="http://schemas.microsoft.com/office/drawing/2014/main" id="{B0E7CEF2-11E4-465C-8F1F-AA8367F96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8B30AFD-E104-45DD-BFBB-5A41F1413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78" name="Freeform 32">
                <a:extLst>
                  <a:ext uri="{FF2B5EF4-FFF2-40B4-BE49-F238E27FC236}">
                    <a16:creationId xmlns:a16="http://schemas.microsoft.com/office/drawing/2014/main" id="{CE45A3DF-350B-4A5E-AEBE-F0F280AD0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Freeform 33">
                <a:extLst>
                  <a:ext uri="{FF2B5EF4-FFF2-40B4-BE49-F238E27FC236}">
                    <a16:creationId xmlns:a16="http://schemas.microsoft.com/office/drawing/2014/main" id="{966D2640-A438-4FB6-B781-5A52DEC85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Freeform 34">
                <a:extLst>
                  <a:ext uri="{FF2B5EF4-FFF2-40B4-BE49-F238E27FC236}">
                    <a16:creationId xmlns:a16="http://schemas.microsoft.com/office/drawing/2014/main" id="{34E1EFFF-720C-4CC0-9F95-DD1DAF99A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Freeform 35">
                <a:extLst>
                  <a:ext uri="{FF2B5EF4-FFF2-40B4-BE49-F238E27FC236}">
                    <a16:creationId xmlns:a16="http://schemas.microsoft.com/office/drawing/2014/main" id="{EA7AB0E1-6C49-409D-86F5-BE00BDDFC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Freeform 36">
                <a:extLst>
                  <a:ext uri="{FF2B5EF4-FFF2-40B4-BE49-F238E27FC236}">
                    <a16:creationId xmlns:a16="http://schemas.microsoft.com/office/drawing/2014/main" id="{5D17598C-0C57-4F4E-8F6B-A2AD8071F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37">
                <a:extLst>
                  <a:ext uri="{FF2B5EF4-FFF2-40B4-BE49-F238E27FC236}">
                    <a16:creationId xmlns:a16="http://schemas.microsoft.com/office/drawing/2014/main" id="{EBEBC0DC-F56F-48FE-824E-E9378C489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Freeform 38">
                <a:extLst>
                  <a:ext uri="{FF2B5EF4-FFF2-40B4-BE49-F238E27FC236}">
                    <a16:creationId xmlns:a16="http://schemas.microsoft.com/office/drawing/2014/main" id="{CC7FDCF1-1736-48A0-BDB2-87D6E0906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Freeform 39">
                <a:extLst>
                  <a:ext uri="{FF2B5EF4-FFF2-40B4-BE49-F238E27FC236}">
                    <a16:creationId xmlns:a16="http://schemas.microsoft.com/office/drawing/2014/main" id="{2A650CF5-564F-44D1-AB08-6C500DD3C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40">
                <a:extLst>
                  <a:ext uri="{FF2B5EF4-FFF2-40B4-BE49-F238E27FC236}">
                    <a16:creationId xmlns:a16="http://schemas.microsoft.com/office/drawing/2014/main" id="{3108FEFA-0402-4C1C-AE39-5ADC09402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Rectangle 41">
                <a:extLst>
                  <a:ext uri="{FF2B5EF4-FFF2-40B4-BE49-F238E27FC236}">
                    <a16:creationId xmlns:a16="http://schemas.microsoft.com/office/drawing/2014/main" id="{340AE827-F344-464F-851C-E03AFC98D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BFD9A8-6C31-744E-1B17-C4B5746F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Фиксированная длина команд</a:t>
            </a:r>
          </a:p>
        </p:txBody>
      </p:sp>
      <p:sp>
        <p:nvSpPr>
          <p:cNvPr id="55" name="Round Diagonal Corner Rectangle 9">
            <a:extLst>
              <a:ext uri="{FF2B5EF4-FFF2-40B4-BE49-F238E27FC236}">
                <a16:creationId xmlns:a16="http://schemas.microsoft.com/office/drawing/2014/main" id="{14436AD2-BD0F-4545-B2E9-06007B35B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Что означает RISC и CISC? / Хабр">
            <a:extLst>
              <a:ext uri="{FF2B5EF4-FFF2-40B4-BE49-F238E27FC236}">
                <a16:creationId xmlns:a16="http://schemas.microsoft.com/office/drawing/2014/main" id="{CCF74865-5804-8947-203C-17D41DE68BC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988" y="2445970"/>
            <a:ext cx="4635583" cy="197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6889A34D-A8D7-495F-68AA-14A157081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9957" y="2249487"/>
            <a:ext cx="4747087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Все</a:t>
            </a:r>
            <a:r>
              <a:rPr lang="en-US" dirty="0"/>
              <a:t> </a:t>
            </a:r>
            <a:r>
              <a:rPr lang="en-US" dirty="0" err="1"/>
              <a:t>команды</a:t>
            </a:r>
            <a:r>
              <a:rPr lang="en-US" dirty="0"/>
              <a:t> в RISC </a:t>
            </a:r>
            <a:r>
              <a:rPr lang="en-US" dirty="0" err="1"/>
              <a:t>имеют</a:t>
            </a:r>
            <a:r>
              <a:rPr lang="en-US" dirty="0"/>
              <a:t> </a:t>
            </a:r>
            <a:r>
              <a:rPr lang="en-US" dirty="0" err="1"/>
              <a:t>одинаковую</a:t>
            </a:r>
            <a:r>
              <a:rPr lang="en-US" dirty="0"/>
              <a:t> </a:t>
            </a:r>
            <a:r>
              <a:rPr lang="en-US" dirty="0" err="1"/>
              <a:t>длину</a:t>
            </a:r>
            <a:r>
              <a:rPr lang="en-US" dirty="0"/>
              <a:t>, </a:t>
            </a:r>
            <a:r>
              <a:rPr lang="en-US" dirty="0" err="1"/>
              <a:t>обычно</a:t>
            </a:r>
            <a:r>
              <a:rPr lang="en-US" dirty="0"/>
              <a:t> 32 </a:t>
            </a:r>
            <a:r>
              <a:rPr lang="en-US" dirty="0" err="1"/>
              <a:t>бита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существенно</a:t>
            </a:r>
            <a:r>
              <a:rPr lang="en-US" dirty="0"/>
              <a:t> </a:t>
            </a:r>
            <a:r>
              <a:rPr lang="en-US" dirty="0" err="1"/>
              <a:t>упрощает</a:t>
            </a:r>
            <a:r>
              <a:rPr lang="en-US" dirty="0"/>
              <a:t> </a:t>
            </a:r>
            <a:r>
              <a:rPr lang="en-US" dirty="0" err="1"/>
              <a:t>их</a:t>
            </a:r>
            <a:r>
              <a:rPr lang="en-US" dirty="0"/>
              <a:t> </a:t>
            </a:r>
            <a:r>
              <a:rPr lang="en-US" dirty="0" err="1"/>
              <a:t>обработку</a:t>
            </a:r>
            <a:r>
              <a:rPr lang="en-US" dirty="0"/>
              <a:t> </a:t>
            </a:r>
            <a:r>
              <a:rPr lang="en-US" dirty="0" err="1"/>
              <a:t>процессором</a:t>
            </a:r>
            <a:r>
              <a:rPr lang="en-US" dirty="0"/>
              <a:t> (</a:t>
            </a:r>
            <a:r>
              <a:rPr lang="en-US" dirty="0" err="1"/>
              <a:t>декодирование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862864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3BC9F8-F91F-E550-A48A-0441940D1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19DBD3F0-6004-1F18-4B1A-DF75C2978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13022BC-87F1-315D-7481-4CE69859B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5FAAB2C-5142-FB4F-D18D-8A6418D11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9" name="Rectangle 5">
                <a:extLst>
                  <a:ext uri="{FF2B5EF4-FFF2-40B4-BE49-F238E27FC236}">
                    <a16:creationId xmlns:a16="http://schemas.microsoft.com/office/drawing/2014/main" id="{2384EDF3-10CD-F341-C11A-5D41DBB29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762728D2-714C-5925-BD67-0161757635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E3819F76-8A55-F00A-9D06-0479A8F5F3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68F60D21-7487-07D9-C0FB-5F5FA7AF53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4" name="Freeform 9">
                <a:extLst>
                  <a:ext uri="{FF2B5EF4-FFF2-40B4-BE49-F238E27FC236}">
                    <a16:creationId xmlns:a16="http://schemas.microsoft.com/office/drawing/2014/main" id="{11F8A91F-92EA-97F2-D243-74342F4477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6" name="Freeform 10">
                <a:extLst>
                  <a:ext uri="{FF2B5EF4-FFF2-40B4-BE49-F238E27FC236}">
                    <a16:creationId xmlns:a16="http://schemas.microsoft.com/office/drawing/2014/main" id="{3E592BD9-111F-344B-DB99-9A3B074F1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7" name="Freeform 11">
                <a:extLst>
                  <a:ext uri="{FF2B5EF4-FFF2-40B4-BE49-F238E27FC236}">
                    <a16:creationId xmlns:a16="http://schemas.microsoft.com/office/drawing/2014/main" id="{24312486-5183-94F5-800B-0C507761C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8" name="Freeform 12">
                <a:extLst>
                  <a:ext uri="{FF2B5EF4-FFF2-40B4-BE49-F238E27FC236}">
                    <a16:creationId xmlns:a16="http://schemas.microsoft.com/office/drawing/2014/main" id="{31E6FE88-8B14-666E-A89C-47DA7C2945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9" name="Freeform 13">
                <a:extLst>
                  <a:ext uri="{FF2B5EF4-FFF2-40B4-BE49-F238E27FC236}">
                    <a16:creationId xmlns:a16="http://schemas.microsoft.com/office/drawing/2014/main" id="{86C0FC4F-B85F-0963-E1A2-4C1AA34FD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0" name="Freeform 14">
                <a:extLst>
                  <a:ext uri="{FF2B5EF4-FFF2-40B4-BE49-F238E27FC236}">
                    <a16:creationId xmlns:a16="http://schemas.microsoft.com/office/drawing/2014/main" id="{35456C70-A6C5-6F9D-4C5F-96BC1FC3DF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505C7D05-0727-77A5-BBA1-6F640349FA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2" name="Line 16">
                <a:extLst>
                  <a:ext uri="{FF2B5EF4-FFF2-40B4-BE49-F238E27FC236}">
                    <a16:creationId xmlns:a16="http://schemas.microsoft.com/office/drawing/2014/main" id="{BB45077E-05FB-F4AC-9160-241D33D502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3" name="Freeform 17">
                <a:extLst>
                  <a:ext uri="{FF2B5EF4-FFF2-40B4-BE49-F238E27FC236}">
                    <a16:creationId xmlns:a16="http://schemas.microsoft.com/office/drawing/2014/main" id="{28B5516E-7894-DEA3-3DD4-600D8ED2E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4" name="Freeform 18">
                <a:extLst>
                  <a:ext uri="{FF2B5EF4-FFF2-40B4-BE49-F238E27FC236}">
                    <a16:creationId xmlns:a16="http://schemas.microsoft.com/office/drawing/2014/main" id="{5866663A-7A8A-0A01-D670-02116781D1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5" name="Freeform 19">
                <a:extLst>
                  <a:ext uri="{FF2B5EF4-FFF2-40B4-BE49-F238E27FC236}">
                    <a16:creationId xmlns:a16="http://schemas.microsoft.com/office/drawing/2014/main" id="{1203AD08-73D2-8577-17B9-6B9A6534E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6" name="Freeform 20">
                <a:extLst>
                  <a:ext uri="{FF2B5EF4-FFF2-40B4-BE49-F238E27FC236}">
                    <a16:creationId xmlns:a16="http://schemas.microsoft.com/office/drawing/2014/main" id="{746B03A0-A6EC-3A1E-75FE-BEC74A4E7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7" name="Rectangle 21">
                <a:extLst>
                  <a:ext uri="{FF2B5EF4-FFF2-40B4-BE49-F238E27FC236}">
                    <a16:creationId xmlns:a16="http://schemas.microsoft.com/office/drawing/2014/main" id="{07537803-2DB3-61BE-C29B-B450ADA16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8" name="Freeform 22">
                <a:extLst>
                  <a:ext uri="{FF2B5EF4-FFF2-40B4-BE49-F238E27FC236}">
                    <a16:creationId xmlns:a16="http://schemas.microsoft.com/office/drawing/2014/main" id="{23A2D352-CD5E-33BF-8C16-15AF5B0E1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9" name="Freeform 23">
                <a:extLst>
                  <a:ext uri="{FF2B5EF4-FFF2-40B4-BE49-F238E27FC236}">
                    <a16:creationId xmlns:a16="http://schemas.microsoft.com/office/drawing/2014/main" id="{D7ED6E62-EBFA-A0B7-39CF-606B473DDA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0" name="Freeform 24">
                <a:extLst>
                  <a:ext uri="{FF2B5EF4-FFF2-40B4-BE49-F238E27FC236}">
                    <a16:creationId xmlns:a16="http://schemas.microsoft.com/office/drawing/2014/main" id="{0929A9CE-C781-55EB-CE13-808D35EFE3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1" name="Freeform 25">
                <a:extLst>
                  <a:ext uri="{FF2B5EF4-FFF2-40B4-BE49-F238E27FC236}">
                    <a16:creationId xmlns:a16="http://schemas.microsoft.com/office/drawing/2014/main" id="{E84806E5-DE7D-2406-3812-266C188E79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2" name="Freeform 26">
                <a:extLst>
                  <a:ext uri="{FF2B5EF4-FFF2-40B4-BE49-F238E27FC236}">
                    <a16:creationId xmlns:a16="http://schemas.microsoft.com/office/drawing/2014/main" id="{C7988B34-E175-BDD7-8473-2E28482EF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3" name="Freeform 27">
                <a:extLst>
                  <a:ext uri="{FF2B5EF4-FFF2-40B4-BE49-F238E27FC236}">
                    <a16:creationId xmlns:a16="http://schemas.microsoft.com/office/drawing/2014/main" id="{2CB6D4E2-5EDA-8E1B-65E4-3206484E6F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4" name="Freeform 28">
                <a:extLst>
                  <a:ext uri="{FF2B5EF4-FFF2-40B4-BE49-F238E27FC236}">
                    <a16:creationId xmlns:a16="http://schemas.microsoft.com/office/drawing/2014/main" id="{EFA748DF-D7E0-2F49-B2EE-7383F5A82B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5" name="Freeform 29">
                <a:extLst>
                  <a:ext uri="{FF2B5EF4-FFF2-40B4-BE49-F238E27FC236}">
                    <a16:creationId xmlns:a16="http://schemas.microsoft.com/office/drawing/2014/main" id="{77BCF245-EA00-2A30-D86C-660157ACE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6" name="Freeform 30">
                <a:extLst>
                  <a:ext uri="{FF2B5EF4-FFF2-40B4-BE49-F238E27FC236}">
                    <a16:creationId xmlns:a16="http://schemas.microsoft.com/office/drawing/2014/main" id="{22C39D86-BC56-660B-2B5C-2D997C25A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7" name="Freeform 31">
                <a:extLst>
                  <a:ext uri="{FF2B5EF4-FFF2-40B4-BE49-F238E27FC236}">
                    <a16:creationId xmlns:a16="http://schemas.microsoft.com/office/drawing/2014/main" id="{B63A9F96-9E2F-0C2E-1855-7E262D4D91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BC6A6F9-C7AB-9C97-5890-106BF26A8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78" name="Freeform 32">
                <a:extLst>
                  <a:ext uri="{FF2B5EF4-FFF2-40B4-BE49-F238E27FC236}">
                    <a16:creationId xmlns:a16="http://schemas.microsoft.com/office/drawing/2014/main" id="{1B204F6E-2918-F6A4-A5D8-C92EF66DDC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Freeform 33">
                <a:extLst>
                  <a:ext uri="{FF2B5EF4-FFF2-40B4-BE49-F238E27FC236}">
                    <a16:creationId xmlns:a16="http://schemas.microsoft.com/office/drawing/2014/main" id="{A9C98B00-75B9-184E-6C70-1C2457A13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Freeform 34">
                <a:extLst>
                  <a:ext uri="{FF2B5EF4-FFF2-40B4-BE49-F238E27FC236}">
                    <a16:creationId xmlns:a16="http://schemas.microsoft.com/office/drawing/2014/main" id="{D09A7AC2-AAF6-A999-401D-6E308E15C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Freeform 35">
                <a:extLst>
                  <a:ext uri="{FF2B5EF4-FFF2-40B4-BE49-F238E27FC236}">
                    <a16:creationId xmlns:a16="http://schemas.microsoft.com/office/drawing/2014/main" id="{40DB4E17-A4AE-3DDF-1440-B0BCE59B8E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Freeform 36">
                <a:extLst>
                  <a:ext uri="{FF2B5EF4-FFF2-40B4-BE49-F238E27FC236}">
                    <a16:creationId xmlns:a16="http://schemas.microsoft.com/office/drawing/2014/main" id="{CCA98494-3E28-8217-ABD5-3C6621D620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37">
                <a:extLst>
                  <a:ext uri="{FF2B5EF4-FFF2-40B4-BE49-F238E27FC236}">
                    <a16:creationId xmlns:a16="http://schemas.microsoft.com/office/drawing/2014/main" id="{907EFC6F-94D6-3526-C6A4-32B32D040A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Freeform 38">
                <a:extLst>
                  <a:ext uri="{FF2B5EF4-FFF2-40B4-BE49-F238E27FC236}">
                    <a16:creationId xmlns:a16="http://schemas.microsoft.com/office/drawing/2014/main" id="{33DEAD27-C459-E20E-B99E-A6694B201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Freeform 39">
                <a:extLst>
                  <a:ext uri="{FF2B5EF4-FFF2-40B4-BE49-F238E27FC236}">
                    <a16:creationId xmlns:a16="http://schemas.microsoft.com/office/drawing/2014/main" id="{1BA933D5-F48C-9BC1-8251-9B6899F85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40">
                <a:extLst>
                  <a:ext uri="{FF2B5EF4-FFF2-40B4-BE49-F238E27FC236}">
                    <a16:creationId xmlns:a16="http://schemas.microsoft.com/office/drawing/2014/main" id="{9BE32B1C-FD31-7999-D34C-AD98EB4BA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Rectangle 41">
                <a:extLst>
                  <a:ext uri="{FF2B5EF4-FFF2-40B4-BE49-F238E27FC236}">
                    <a16:creationId xmlns:a16="http://schemas.microsoft.com/office/drawing/2014/main" id="{864CA7C7-0901-84CD-D97C-16EAEE95CF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57C8F-C0BF-CCDF-EEFB-6952D981B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Конвейер команд</a:t>
            </a:r>
            <a:endParaRPr lang="en-US" dirty="0"/>
          </a:p>
        </p:txBody>
      </p:sp>
      <p:sp>
        <p:nvSpPr>
          <p:cNvPr id="55" name="Round Diagonal Corner Rectangle 9">
            <a:extLst>
              <a:ext uri="{FF2B5EF4-FFF2-40B4-BE49-F238E27FC236}">
                <a16:creationId xmlns:a16="http://schemas.microsoft.com/office/drawing/2014/main" id="{3C400371-5EEC-1E12-D788-3843B0E0B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D5AEE0B-83C3-D9C7-94F4-53E7EA75E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9957" y="2249487"/>
            <a:ext cx="4747087" cy="3541714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ru-RU" dirty="0"/>
              <a:t>Конвейер в позволяет выполнять процессору сразу несколько команд, значительно увеличивая его производительность. В </a:t>
            </a:r>
            <a:r>
              <a:rPr lang="en-US" i="1" dirty="0"/>
              <a:t>RISC </a:t>
            </a:r>
            <a:r>
              <a:rPr lang="ru-RU" dirty="0"/>
              <a:t>архитектуре конвейер выполняет намного проще и появился раньше чем в </a:t>
            </a:r>
            <a:r>
              <a:rPr lang="en-US" i="1" dirty="0"/>
              <a:t>CISC.</a:t>
            </a:r>
          </a:p>
        </p:txBody>
      </p:sp>
      <p:pic>
        <p:nvPicPr>
          <p:cNvPr id="20" name="Объект 19">
            <a:extLst>
              <a:ext uri="{FF2B5EF4-FFF2-40B4-BE49-F238E27FC236}">
                <a16:creationId xmlns:a16="http://schemas.microsoft.com/office/drawing/2014/main" id="{24F3B61B-31E7-60BA-4D76-C01BAD4E4A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49337" y="1400573"/>
            <a:ext cx="4878387" cy="87114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2A4A66E-B93F-182C-20F0-05F848B39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101" y="2873520"/>
            <a:ext cx="4342857" cy="2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3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25D48E-2C6A-6CBB-B495-CD7732863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2">
            <a:extLst>
              <a:ext uri="{FF2B5EF4-FFF2-40B4-BE49-F238E27FC236}">
                <a16:creationId xmlns:a16="http://schemas.microsoft.com/office/drawing/2014/main" id="{5B367C29-5200-4FF1-83B7-18B105A0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EC711491-7BB6-4BE6-A470-44BF61D56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E4F104B-68BE-4E53-A6A5-5C5F93FF7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107" name="Rectangle 5">
                <a:extLst>
                  <a:ext uri="{FF2B5EF4-FFF2-40B4-BE49-F238E27FC236}">
                    <a16:creationId xmlns:a16="http://schemas.microsoft.com/office/drawing/2014/main" id="{EF4A7076-D6BC-4AE1-AE2C-C09B16AAB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8" name="Freeform 6">
                <a:extLst>
                  <a:ext uri="{FF2B5EF4-FFF2-40B4-BE49-F238E27FC236}">
                    <a16:creationId xmlns:a16="http://schemas.microsoft.com/office/drawing/2014/main" id="{58FA119B-7250-4EC7-912F-F5613CC28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9" name="Freeform 7">
                <a:extLst>
                  <a:ext uri="{FF2B5EF4-FFF2-40B4-BE49-F238E27FC236}">
                    <a16:creationId xmlns:a16="http://schemas.microsoft.com/office/drawing/2014/main" id="{7B9A9AED-D47E-44AD-AD6E-2EECC94D8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0" name="Freeform 8">
                <a:extLst>
                  <a:ext uri="{FF2B5EF4-FFF2-40B4-BE49-F238E27FC236}">
                    <a16:creationId xmlns:a16="http://schemas.microsoft.com/office/drawing/2014/main" id="{00A30ECA-328D-4512-825B-0AD5960467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1" name="Freeform 9">
                <a:extLst>
                  <a:ext uri="{FF2B5EF4-FFF2-40B4-BE49-F238E27FC236}">
                    <a16:creationId xmlns:a16="http://schemas.microsoft.com/office/drawing/2014/main" id="{14A218CE-B3D8-4A43-86CC-48980645A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" name="Freeform 10">
                <a:extLst>
                  <a:ext uri="{FF2B5EF4-FFF2-40B4-BE49-F238E27FC236}">
                    <a16:creationId xmlns:a16="http://schemas.microsoft.com/office/drawing/2014/main" id="{E9743B7D-51BF-425C-A4B8-33B2E001E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" name="Freeform 11">
                <a:extLst>
                  <a:ext uri="{FF2B5EF4-FFF2-40B4-BE49-F238E27FC236}">
                    <a16:creationId xmlns:a16="http://schemas.microsoft.com/office/drawing/2014/main" id="{9BA633B3-C879-4E15-B66C-788B4C60A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4" name="Freeform 12">
                <a:extLst>
                  <a:ext uri="{FF2B5EF4-FFF2-40B4-BE49-F238E27FC236}">
                    <a16:creationId xmlns:a16="http://schemas.microsoft.com/office/drawing/2014/main" id="{324C8953-B4E2-4DA0-B5D5-BD2A735E6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5" name="Freeform 13">
                <a:extLst>
                  <a:ext uri="{FF2B5EF4-FFF2-40B4-BE49-F238E27FC236}">
                    <a16:creationId xmlns:a16="http://schemas.microsoft.com/office/drawing/2014/main" id="{717A3B65-FE80-419B-AB5D-48B5E3A7B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6" name="Freeform 14">
                <a:extLst>
                  <a:ext uri="{FF2B5EF4-FFF2-40B4-BE49-F238E27FC236}">
                    <a16:creationId xmlns:a16="http://schemas.microsoft.com/office/drawing/2014/main" id="{675ECD78-7D6B-4A3F-8163-392D7F8D6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7" name="Freeform 15">
                <a:extLst>
                  <a:ext uri="{FF2B5EF4-FFF2-40B4-BE49-F238E27FC236}">
                    <a16:creationId xmlns:a16="http://schemas.microsoft.com/office/drawing/2014/main" id="{8D036282-E32F-461D-BFB6-2A58D6D27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8" name="Line 16">
                <a:extLst>
                  <a:ext uri="{FF2B5EF4-FFF2-40B4-BE49-F238E27FC236}">
                    <a16:creationId xmlns:a16="http://schemas.microsoft.com/office/drawing/2014/main" id="{F95EB10E-5264-467D-8382-A77C4DED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9" name="Freeform 17">
                <a:extLst>
                  <a:ext uri="{FF2B5EF4-FFF2-40B4-BE49-F238E27FC236}">
                    <a16:creationId xmlns:a16="http://schemas.microsoft.com/office/drawing/2014/main" id="{218F9268-D2F0-487B-A021-8786B6551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4AEE5AC-EF5C-42E4-B185-A176E1997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1" name="Freeform 19">
                <a:extLst>
                  <a:ext uri="{FF2B5EF4-FFF2-40B4-BE49-F238E27FC236}">
                    <a16:creationId xmlns:a16="http://schemas.microsoft.com/office/drawing/2014/main" id="{E961E89F-C1DB-48E5-8B52-FDDAED9E0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412962B4-425A-4C36-A65A-0F66ED7CD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3" name="Rectangle 21">
                <a:extLst>
                  <a:ext uri="{FF2B5EF4-FFF2-40B4-BE49-F238E27FC236}">
                    <a16:creationId xmlns:a16="http://schemas.microsoft.com/office/drawing/2014/main" id="{037BE3F7-563A-4D9A-BC98-C71F727D2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4" name="Freeform 22">
                <a:extLst>
                  <a:ext uri="{FF2B5EF4-FFF2-40B4-BE49-F238E27FC236}">
                    <a16:creationId xmlns:a16="http://schemas.microsoft.com/office/drawing/2014/main" id="{2FDB1005-EB5E-475A-AC43-4ED3E563D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5" name="Freeform 23">
                <a:extLst>
                  <a:ext uri="{FF2B5EF4-FFF2-40B4-BE49-F238E27FC236}">
                    <a16:creationId xmlns:a16="http://schemas.microsoft.com/office/drawing/2014/main" id="{68BFFBC6-C704-42A7-9D7E-AFB5C37FB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6" name="Freeform 24">
                <a:extLst>
                  <a:ext uri="{FF2B5EF4-FFF2-40B4-BE49-F238E27FC236}">
                    <a16:creationId xmlns:a16="http://schemas.microsoft.com/office/drawing/2014/main" id="{4888EAD7-EBE9-4549-9A91-6FEC61153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7" name="Freeform 25">
                <a:extLst>
                  <a:ext uri="{FF2B5EF4-FFF2-40B4-BE49-F238E27FC236}">
                    <a16:creationId xmlns:a16="http://schemas.microsoft.com/office/drawing/2014/main" id="{B79BC975-BE42-4B57-8335-1699BC0AB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8" name="Freeform 26">
                <a:extLst>
                  <a:ext uri="{FF2B5EF4-FFF2-40B4-BE49-F238E27FC236}">
                    <a16:creationId xmlns:a16="http://schemas.microsoft.com/office/drawing/2014/main" id="{3998B4F0-CA80-490A-A256-1600E7EA8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9" name="Freeform 27">
                <a:extLst>
                  <a:ext uri="{FF2B5EF4-FFF2-40B4-BE49-F238E27FC236}">
                    <a16:creationId xmlns:a16="http://schemas.microsoft.com/office/drawing/2014/main" id="{2052C104-8168-487E-9044-454DA83AB2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0" name="Freeform 28">
                <a:extLst>
                  <a:ext uri="{FF2B5EF4-FFF2-40B4-BE49-F238E27FC236}">
                    <a16:creationId xmlns:a16="http://schemas.microsoft.com/office/drawing/2014/main" id="{63ACA30B-5F59-400C-A7CE-D17B5647E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1" name="Freeform 29">
                <a:extLst>
                  <a:ext uri="{FF2B5EF4-FFF2-40B4-BE49-F238E27FC236}">
                    <a16:creationId xmlns:a16="http://schemas.microsoft.com/office/drawing/2014/main" id="{2E16F318-A142-4353-9949-B4E3A09FE0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2" name="Freeform 30">
                <a:extLst>
                  <a:ext uri="{FF2B5EF4-FFF2-40B4-BE49-F238E27FC236}">
                    <a16:creationId xmlns:a16="http://schemas.microsoft.com/office/drawing/2014/main" id="{8AE8DBB4-2468-4A78-A54D-FD77C5DC8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3" name="Freeform 31">
                <a:extLst>
                  <a:ext uri="{FF2B5EF4-FFF2-40B4-BE49-F238E27FC236}">
                    <a16:creationId xmlns:a16="http://schemas.microsoft.com/office/drawing/2014/main" id="{B0E7CEF2-11E4-465C-8F1F-AA8367F96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8B30AFD-E104-45DD-BFBB-5A41F1413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97" name="Freeform 32">
                <a:extLst>
                  <a:ext uri="{FF2B5EF4-FFF2-40B4-BE49-F238E27FC236}">
                    <a16:creationId xmlns:a16="http://schemas.microsoft.com/office/drawing/2014/main" id="{CE45A3DF-350B-4A5E-AEBE-F0F280AD0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8" name="Freeform 33">
                <a:extLst>
                  <a:ext uri="{FF2B5EF4-FFF2-40B4-BE49-F238E27FC236}">
                    <a16:creationId xmlns:a16="http://schemas.microsoft.com/office/drawing/2014/main" id="{966D2640-A438-4FB6-B781-5A52DEC85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9" name="Freeform 34">
                <a:extLst>
                  <a:ext uri="{FF2B5EF4-FFF2-40B4-BE49-F238E27FC236}">
                    <a16:creationId xmlns:a16="http://schemas.microsoft.com/office/drawing/2014/main" id="{34E1EFFF-720C-4CC0-9F95-DD1DAF99A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0" name="Freeform 35">
                <a:extLst>
                  <a:ext uri="{FF2B5EF4-FFF2-40B4-BE49-F238E27FC236}">
                    <a16:creationId xmlns:a16="http://schemas.microsoft.com/office/drawing/2014/main" id="{EA7AB0E1-6C49-409D-86F5-BE00BDDFC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1" name="Freeform 36">
                <a:extLst>
                  <a:ext uri="{FF2B5EF4-FFF2-40B4-BE49-F238E27FC236}">
                    <a16:creationId xmlns:a16="http://schemas.microsoft.com/office/drawing/2014/main" id="{5D17598C-0C57-4F4E-8F6B-A2AD8071F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2" name="Freeform 37">
                <a:extLst>
                  <a:ext uri="{FF2B5EF4-FFF2-40B4-BE49-F238E27FC236}">
                    <a16:creationId xmlns:a16="http://schemas.microsoft.com/office/drawing/2014/main" id="{EBEBC0DC-F56F-48FE-824E-E9378C489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" name="Freeform 38">
                <a:extLst>
                  <a:ext uri="{FF2B5EF4-FFF2-40B4-BE49-F238E27FC236}">
                    <a16:creationId xmlns:a16="http://schemas.microsoft.com/office/drawing/2014/main" id="{CC7FDCF1-1736-48A0-BDB2-87D6E0906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" name="Freeform 39">
                <a:extLst>
                  <a:ext uri="{FF2B5EF4-FFF2-40B4-BE49-F238E27FC236}">
                    <a16:creationId xmlns:a16="http://schemas.microsoft.com/office/drawing/2014/main" id="{2A650CF5-564F-44D1-AB08-6C500DD3C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" name="Freeform 40">
                <a:extLst>
                  <a:ext uri="{FF2B5EF4-FFF2-40B4-BE49-F238E27FC236}">
                    <a16:creationId xmlns:a16="http://schemas.microsoft.com/office/drawing/2014/main" id="{3108FEFA-0402-4C1C-AE39-5ADC09402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" name="Rectangle 41">
                <a:extLst>
                  <a:ext uri="{FF2B5EF4-FFF2-40B4-BE49-F238E27FC236}">
                    <a16:creationId xmlns:a16="http://schemas.microsoft.com/office/drawing/2014/main" id="{340AE827-F344-464F-851C-E03AFC98D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1E25F-F472-8DBC-6683-69195318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Порядок байтов</a:t>
            </a:r>
            <a:endParaRPr lang="en-US" dirty="0"/>
          </a:p>
        </p:txBody>
      </p:sp>
      <p:sp>
        <p:nvSpPr>
          <p:cNvPr id="89" name="Round Diagonal Corner Rectangle 9">
            <a:extLst>
              <a:ext uri="{FF2B5EF4-FFF2-40B4-BE49-F238E27FC236}">
                <a16:creationId xmlns:a16="http://schemas.microsoft.com/office/drawing/2014/main" id="{14436AD2-BD0F-4545-B2E9-06007B35B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8463BF6-91F2-6074-7E36-B1D9EBBC9F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18988" y="2353259"/>
            <a:ext cx="4635583" cy="2155545"/>
          </a:xfrm>
          <a:prstGeom prst="rect">
            <a:avLst/>
          </a:prstGeo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6E80B40C-D053-4E0D-DCAB-757307317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9957" y="2249487"/>
            <a:ext cx="4747087" cy="35417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ru-RU" dirty="0"/>
              <a:t>В </a:t>
            </a:r>
            <a:r>
              <a:rPr lang="en-US" i="1" dirty="0"/>
              <a:t>ARM</a:t>
            </a:r>
            <a:r>
              <a:rPr lang="en-US" dirty="0"/>
              <a:t> </a:t>
            </a:r>
            <a:r>
              <a:rPr lang="ru-RU" dirty="0"/>
              <a:t>реализована поддержка сразу обоих порядков байтов, а в </a:t>
            </a:r>
            <a:r>
              <a:rPr lang="en-US" i="1" cap="none" dirty="0"/>
              <a:t>x</a:t>
            </a:r>
            <a:r>
              <a:rPr lang="en-US" dirty="0"/>
              <a:t>86</a:t>
            </a:r>
            <a:r>
              <a:rPr lang="ru-RU" dirty="0"/>
              <a:t> только </a:t>
            </a:r>
            <a:r>
              <a:rPr lang="en-US" i="1" dirty="0"/>
              <a:t>little-endian</a:t>
            </a:r>
            <a:r>
              <a:rPr lang="en-US" dirty="0"/>
              <a:t> (</a:t>
            </a:r>
            <a:r>
              <a:rPr lang="ru-RU" dirty="0"/>
              <a:t>младший байт по младшему адресу).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073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2">
            <a:extLst>
              <a:ext uri="{FF2B5EF4-FFF2-40B4-BE49-F238E27FC236}">
                <a16:creationId xmlns:a16="http://schemas.microsoft.com/office/drawing/2014/main" id="{5B367C29-5200-4FF1-83B7-18B105A0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C711491-7BB6-4BE6-A470-44BF61D56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FE4F104B-68BE-4E53-A6A5-5C5F93FF7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1046" name="Rectangle 5">
                <a:extLst>
                  <a:ext uri="{FF2B5EF4-FFF2-40B4-BE49-F238E27FC236}">
                    <a16:creationId xmlns:a16="http://schemas.microsoft.com/office/drawing/2014/main" id="{EF4A7076-D6BC-4AE1-AE2C-C09B16AAB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7" name="Freeform 6">
                <a:extLst>
                  <a:ext uri="{FF2B5EF4-FFF2-40B4-BE49-F238E27FC236}">
                    <a16:creationId xmlns:a16="http://schemas.microsoft.com/office/drawing/2014/main" id="{58FA119B-7250-4EC7-912F-F5613CC28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8" name="Freeform 7">
                <a:extLst>
                  <a:ext uri="{FF2B5EF4-FFF2-40B4-BE49-F238E27FC236}">
                    <a16:creationId xmlns:a16="http://schemas.microsoft.com/office/drawing/2014/main" id="{7B9A9AED-D47E-44AD-AD6E-2EECC94D8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9" name="Freeform 8">
                <a:extLst>
                  <a:ext uri="{FF2B5EF4-FFF2-40B4-BE49-F238E27FC236}">
                    <a16:creationId xmlns:a16="http://schemas.microsoft.com/office/drawing/2014/main" id="{00A30ECA-328D-4512-825B-0AD5960467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0" name="Freeform 9">
                <a:extLst>
                  <a:ext uri="{FF2B5EF4-FFF2-40B4-BE49-F238E27FC236}">
                    <a16:creationId xmlns:a16="http://schemas.microsoft.com/office/drawing/2014/main" id="{14A218CE-B3D8-4A43-86CC-48980645A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1" name="Freeform 10">
                <a:extLst>
                  <a:ext uri="{FF2B5EF4-FFF2-40B4-BE49-F238E27FC236}">
                    <a16:creationId xmlns:a16="http://schemas.microsoft.com/office/drawing/2014/main" id="{E9743B7D-51BF-425C-A4B8-33B2E001E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2" name="Freeform 11">
                <a:extLst>
                  <a:ext uri="{FF2B5EF4-FFF2-40B4-BE49-F238E27FC236}">
                    <a16:creationId xmlns:a16="http://schemas.microsoft.com/office/drawing/2014/main" id="{9BA633B3-C879-4E15-B66C-788B4C60A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3" name="Freeform 12">
                <a:extLst>
                  <a:ext uri="{FF2B5EF4-FFF2-40B4-BE49-F238E27FC236}">
                    <a16:creationId xmlns:a16="http://schemas.microsoft.com/office/drawing/2014/main" id="{324C8953-B4E2-4DA0-B5D5-BD2A735E6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4" name="Freeform 13">
                <a:extLst>
                  <a:ext uri="{FF2B5EF4-FFF2-40B4-BE49-F238E27FC236}">
                    <a16:creationId xmlns:a16="http://schemas.microsoft.com/office/drawing/2014/main" id="{717A3B65-FE80-419B-AB5D-48B5E3A7B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5" name="Freeform 14">
                <a:extLst>
                  <a:ext uri="{FF2B5EF4-FFF2-40B4-BE49-F238E27FC236}">
                    <a16:creationId xmlns:a16="http://schemas.microsoft.com/office/drawing/2014/main" id="{675ECD78-7D6B-4A3F-8163-392D7F8D6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6" name="Freeform 15">
                <a:extLst>
                  <a:ext uri="{FF2B5EF4-FFF2-40B4-BE49-F238E27FC236}">
                    <a16:creationId xmlns:a16="http://schemas.microsoft.com/office/drawing/2014/main" id="{8D036282-E32F-461D-BFB6-2A58D6D27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7" name="Line 16">
                <a:extLst>
                  <a:ext uri="{FF2B5EF4-FFF2-40B4-BE49-F238E27FC236}">
                    <a16:creationId xmlns:a16="http://schemas.microsoft.com/office/drawing/2014/main" id="{F95EB10E-5264-467D-8382-A77C4DED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8" name="Freeform 17">
                <a:extLst>
                  <a:ext uri="{FF2B5EF4-FFF2-40B4-BE49-F238E27FC236}">
                    <a16:creationId xmlns:a16="http://schemas.microsoft.com/office/drawing/2014/main" id="{218F9268-D2F0-487B-A021-8786B6551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9" name="Freeform 18">
                <a:extLst>
                  <a:ext uri="{FF2B5EF4-FFF2-40B4-BE49-F238E27FC236}">
                    <a16:creationId xmlns:a16="http://schemas.microsoft.com/office/drawing/2014/main" id="{B4AEE5AC-EF5C-42E4-B185-A176E1997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0" name="Freeform 19">
                <a:extLst>
                  <a:ext uri="{FF2B5EF4-FFF2-40B4-BE49-F238E27FC236}">
                    <a16:creationId xmlns:a16="http://schemas.microsoft.com/office/drawing/2014/main" id="{E961E89F-C1DB-48E5-8B52-FDDAED9E0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1" name="Freeform 20">
                <a:extLst>
                  <a:ext uri="{FF2B5EF4-FFF2-40B4-BE49-F238E27FC236}">
                    <a16:creationId xmlns:a16="http://schemas.microsoft.com/office/drawing/2014/main" id="{412962B4-425A-4C36-A65A-0F66ED7CD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2" name="Rectangle 21">
                <a:extLst>
                  <a:ext uri="{FF2B5EF4-FFF2-40B4-BE49-F238E27FC236}">
                    <a16:creationId xmlns:a16="http://schemas.microsoft.com/office/drawing/2014/main" id="{037BE3F7-563A-4D9A-BC98-C71F727D2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3" name="Freeform 22">
                <a:extLst>
                  <a:ext uri="{FF2B5EF4-FFF2-40B4-BE49-F238E27FC236}">
                    <a16:creationId xmlns:a16="http://schemas.microsoft.com/office/drawing/2014/main" id="{2FDB1005-EB5E-475A-AC43-4ED3E563D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4" name="Freeform 23">
                <a:extLst>
                  <a:ext uri="{FF2B5EF4-FFF2-40B4-BE49-F238E27FC236}">
                    <a16:creationId xmlns:a16="http://schemas.microsoft.com/office/drawing/2014/main" id="{68BFFBC6-C704-42A7-9D7E-AFB5C37FB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5" name="Freeform 24">
                <a:extLst>
                  <a:ext uri="{FF2B5EF4-FFF2-40B4-BE49-F238E27FC236}">
                    <a16:creationId xmlns:a16="http://schemas.microsoft.com/office/drawing/2014/main" id="{4888EAD7-EBE9-4549-9A91-6FEC61153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6" name="Freeform 25">
                <a:extLst>
                  <a:ext uri="{FF2B5EF4-FFF2-40B4-BE49-F238E27FC236}">
                    <a16:creationId xmlns:a16="http://schemas.microsoft.com/office/drawing/2014/main" id="{B79BC975-BE42-4B57-8335-1699BC0AB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7" name="Freeform 26">
                <a:extLst>
                  <a:ext uri="{FF2B5EF4-FFF2-40B4-BE49-F238E27FC236}">
                    <a16:creationId xmlns:a16="http://schemas.microsoft.com/office/drawing/2014/main" id="{3998B4F0-CA80-490A-A256-1600E7EA8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8" name="Freeform 27">
                <a:extLst>
                  <a:ext uri="{FF2B5EF4-FFF2-40B4-BE49-F238E27FC236}">
                    <a16:creationId xmlns:a16="http://schemas.microsoft.com/office/drawing/2014/main" id="{2052C104-8168-487E-9044-454DA83AB2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9" name="Freeform 28">
                <a:extLst>
                  <a:ext uri="{FF2B5EF4-FFF2-40B4-BE49-F238E27FC236}">
                    <a16:creationId xmlns:a16="http://schemas.microsoft.com/office/drawing/2014/main" id="{63ACA30B-5F59-400C-A7CE-D17B5647E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0" name="Freeform 29">
                <a:extLst>
                  <a:ext uri="{FF2B5EF4-FFF2-40B4-BE49-F238E27FC236}">
                    <a16:creationId xmlns:a16="http://schemas.microsoft.com/office/drawing/2014/main" id="{2E16F318-A142-4353-9949-B4E3A09FE0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1" name="Freeform 30">
                <a:extLst>
                  <a:ext uri="{FF2B5EF4-FFF2-40B4-BE49-F238E27FC236}">
                    <a16:creationId xmlns:a16="http://schemas.microsoft.com/office/drawing/2014/main" id="{8AE8DBB4-2468-4A78-A54D-FD77C5DC8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2" name="Freeform 31">
                <a:extLst>
                  <a:ext uri="{FF2B5EF4-FFF2-40B4-BE49-F238E27FC236}">
                    <a16:creationId xmlns:a16="http://schemas.microsoft.com/office/drawing/2014/main" id="{B0E7CEF2-11E4-465C-8F1F-AA8367F96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88B30AFD-E104-45DD-BFBB-5A41F1413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036" name="Freeform 32">
                <a:extLst>
                  <a:ext uri="{FF2B5EF4-FFF2-40B4-BE49-F238E27FC236}">
                    <a16:creationId xmlns:a16="http://schemas.microsoft.com/office/drawing/2014/main" id="{CE45A3DF-350B-4A5E-AEBE-F0F280AD0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7" name="Freeform 33">
                <a:extLst>
                  <a:ext uri="{FF2B5EF4-FFF2-40B4-BE49-F238E27FC236}">
                    <a16:creationId xmlns:a16="http://schemas.microsoft.com/office/drawing/2014/main" id="{966D2640-A438-4FB6-B781-5A52DEC85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8" name="Freeform 34">
                <a:extLst>
                  <a:ext uri="{FF2B5EF4-FFF2-40B4-BE49-F238E27FC236}">
                    <a16:creationId xmlns:a16="http://schemas.microsoft.com/office/drawing/2014/main" id="{34E1EFFF-720C-4CC0-9F95-DD1DAF99A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9" name="Freeform 35">
                <a:extLst>
                  <a:ext uri="{FF2B5EF4-FFF2-40B4-BE49-F238E27FC236}">
                    <a16:creationId xmlns:a16="http://schemas.microsoft.com/office/drawing/2014/main" id="{EA7AB0E1-6C49-409D-86F5-BE00BDDFC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0" name="Freeform 36">
                <a:extLst>
                  <a:ext uri="{FF2B5EF4-FFF2-40B4-BE49-F238E27FC236}">
                    <a16:creationId xmlns:a16="http://schemas.microsoft.com/office/drawing/2014/main" id="{5D17598C-0C57-4F4E-8F6B-A2AD8071F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1" name="Freeform 37">
                <a:extLst>
                  <a:ext uri="{FF2B5EF4-FFF2-40B4-BE49-F238E27FC236}">
                    <a16:creationId xmlns:a16="http://schemas.microsoft.com/office/drawing/2014/main" id="{EBEBC0DC-F56F-48FE-824E-E9378C489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2" name="Freeform 38">
                <a:extLst>
                  <a:ext uri="{FF2B5EF4-FFF2-40B4-BE49-F238E27FC236}">
                    <a16:creationId xmlns:a16="http://schemas.microsoft.com/office/drawing/2014/main" id="{CC7FDCF1-1736-48A0-BDB2-87D6E0906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3" name="Freeform 39">
                <a:extLst>
                  <a:ext uri="{FF2B5EF4-FFF2-40B4-BE49-F238E27FC236}">
                    <a16:creationId xmlns:a16="http://schemas.microsoft.com/office/drawing/2014/main" id="{2A650CF5-564F-44D1-AB08-6C500DD3C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4" name="Freeform 40">
                <a:extLst>
                  <a:ext uri="{FF2B5EF4-FFF2-40B4-BE49-F238E27FC236}">
                    <a16:creationId xmlns:a16="http://schemas.microsoft.com/office/drawing/2014/main" id="{3108FEFA-0402-4C1C-AE39-5ADC09402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5" name="Rectangle 41">
                <a:extLst>
                  <a:ext uri="{FF2B5EF4-FFF2-40B4-BE49-F238E27FC236}">
                    <a16:creationId xmlns:a16="http://schemas.microsoft.com/office/drawing/2014/main" id="{340AE827-F344-464F-851C-E03AFC98D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 dirty="0"/>
              <a:t>ARM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i="1" cap="none" dirty="0"/>
              <a:t>x</a:t>
            </a:r>
            <a:r>
              <a:rPr lang="en-US" dirty="0"/>
              <a:t>86</a:t>
            </a:r>
          </a:p>
        </p:txBody>
      </p:sp>
      <p:sp>
        <p:nvSpPr>
          <p:cNvPr id="1074" name="Round Diagonal Corner Rectangle 9">
            <a:extLst>
              <a:ext uri="{FF2B5EF4-FFF2-40B4-BE49-F238E27FC236}">
                <a16:creationId xmlns:a16="http://schemas.microsoft.com/office/drawing/2014/main" id="{14436AD2-BD0F-4545-B2E9-06007B35B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6A4E0BC-9435-3FBA-0EDF-3A44788C1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9957" y="2049542"/>
            <a:ext cx="4747087" cy="354171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ru-RU" dirty="0"/>
              <a:t>Современные вычислительные системы базируются на двух основных подходах к архитектуре процессоров – </a:t>
            </a:r>
            <a:r>
              <a:rPr lang="ru-RU" i="1" dirty="0"/>
              <a:t>ARM</a:t>
            </a:r>
            <a:r>
              <a:rPr lang="ru-RU" dirty="0"/>
              <a:t> и </a:t>
            </a:r>
            <a:r>
              <a:rPr lang="ru-RU" i="1" dirty="0"/>
              <a:t>x</a:t>
            </a:r>
            <a:r>
              <a:rPr lang="ru-RU" dirty="0"/>
              <a:t>86.</a:t>
            </a:r>
            <a:endParaRPr lang="en-US" dirty="0"/>
          </a:p>
        </p:txBody>
      </p:sp>
      <p:pic>
        <p:nvPicPr>
          <p:cNvPr id="4" name="Picture 2" descr="ARM or x86: ESA Automation suggests the best processor">
            <a:extLst>
              <a:ext uri="{FF2B5EF4-FFF2-40B4-BE49-F238E27FC236}">
                <a16:creationId xmlns:a16="http://schemas.microsoft.com/office/drawing/2014/main" id="{0426D481-FD0D-5DD2-E394-AA233579C1D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1611313"/>
            <a:ext cx="4878387" cy="331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0F4CAD-8627-B02E-55EA-04187D2AB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5" name="Picture 2">
            <a:extLst>
              <a:ext uri="{FF2B5EF4-FFF2-40B4-BE49-F238E27FC236}">
                <a16:creationId xmlns:a16="http://schemas.microsoft.com/office/drawing/2014/main" id="{750F22CC-70D2-4C17-80D3-1BBA3625C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77" name="Group 11276">
            <a:extLst>
              <a:ext uri="{FF2B5EF4-FFF2-40B4-BE49-F238E27FC236}">
                <a16:creationId xmlns:a16="http://schemas.microsoft.com/office/drawing/2014/main" id="{0A985134-22BF-423A-A2A6-F2F343AF5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1278" name="Group 11277">
              <a:extLst>
                <a:ext uri="{FF2B5EF4-FFF2-40B4-BE49-F238E27FC236}">
                  <a16:creationId xmlns:a16="http://schemas.microsoft.com/office/drawing/2014/main" id="{22A4A078-1B79-4A97-A940-D21001623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11290" name="Rectangle 5">
                <a:extLst>
                  <a:ext uri="{FF2B5EF4-FFF2-40B4-BE49-F238E27FC236}">
                    <a16:creationId xmlns:a16="http://schemas.microsoft.com/office/drawing/2014/main" id="{FD4AFD55-ED3A-41BC-9AA1-DF5A721CE3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91" name="Freeform 6">
                <a:extLst>
                  <a:ext uri="{FF2B5EF4-FFF2-40B4-BE49-F238E27FC236}">
                    <a16:creationId xmlns:a16="http://schemas.microsoft.com/office/drawing/2014/main" id="{092E8627-E812-4469-98BF-E05F53450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92" name="Freeform 7">
                <a:extLst>
                  <a:ext uri="{FF2B5EF4-FFF2-40B4-BE49-F238E27FC236}">
                    <a16:creationId xmlns:a16="http://schemas.microsoft.com/office/drawing/2014/main" id="{769F0E0D-3726-4C38-981A-6C74FC966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93" name="Freeform 8">
                <a:extLst>
                  <a:ext uri="{FF2B5EF4-FFF2-40B4-BE49-F238E27FC236}">
                    <a16:creationId xmlns:a16="http://schemas.microsoft.com/office/drawing/2014/main" id="{F13097C8-587F-4DA4-92AF-A8CE02326D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94" name="Freeform 9">
                <a:extLst>
                  <a:ext uri="{FF2B5EF4-FFF2-40B4-BE49-F238E27FC236}">
                    <a16:creationId xmlns:a16="http://schemas.microsoft.com/office/drawing/2014/main" id="{08F97234-8EAB-4A78-86C1-9E74F0060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95" name="Freeform 10">
                <a:extLst>
                  <a:ext uri="{FF2B5EF4-FFF2-40B4-BE49-F238E27FC236}">
                    <a16:creationId xmlns:a16="http://schemas.microsoft.com/office/drawing/2014/main" id="{730500F4-5234-4E2A-9653-A36C83C02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96" name="Freeform 11">
                <a:extLst>
                  <a:ext uri="{FF2B5EF4-FFF2-40B4-BE49-F238E27FC236}">
                    <a16:creationId xmlns:a16="http://schemas.microsoft.com/office/drawing/2014/main" id="{7010F884-334B-4882-9CCA-674C03DBD7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97" name="Freeform 12">
                <a:extLst>
                  <a:ext uri="{FF2B5EF4-FFF2-40B4-BE49-F238E27FC236}">
                    <a16:creationId xmlns:a16="http://schemas.microsoft.com/office/drawing/2014/main" id="{4C07BC75-E696-4594-B08E-FE92B8395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98" name="Freeform 13">
                <a:extLst>
                  <a:ext uri="{FF2B5EF4-FFF2-40B4-BE49-F238E27FC236}">
                    <a16:creationId xmlns:a16="http://schemas.microsoft.com/office/drawing/2014/main" id="{91696B47-4021-4D2C-B67C-9A881BB623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99" name="Freeform 14">
                <a:extLst>
                  <a:ext uri="{FF2B5EF4-FFF2-40B4-BE49-F238E27FC236}">
                    <a16:creationId xmlns:a16="http://schemas.microsoft.com/office/drawing/2014/main" id="{D6F690F4-1A2A-4C8F-8609-3E5FE925D8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00" name="Freeform 15">
                <a:extLst>
                  <a:ext uri="{FF2B5EF4-FFF2-40B4-BE49-F238E27FC236}">
                    <a16:creationId xmlns:a16="http://schemas.microsoft.com/office/drawing/2014/main" id="{5C599374-FB77-4DD7-B710-FE7C81C3B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01" name="Line 16">
                <a:extLst>
                  <a:ext uri="{FF2B5EF4-FFF2-40B4-BE49-F238E27FC236}">
                    <a16:creationId xmlns:a16="http://schemas.microsoft.com/office/drawing/2014/main" id="{2727F4B7-6E6F-4AB5-AFAF-E573C1453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02" name="Freeform 17">
                <a:extLst>
                  <a:ext uri="{FF2B5EF4-FFF2-40B4-BE49-F238E27FC236}">
                    <a16:creationId xmlns:a16="http://schemas.microsoft.com/office/drawing/2014/main" id="{FF6DAEB1-10FA-4201-B4BB-A9A9FC81D8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03" name="Freeform 18">
                <a:extLst>
                  <a:ext uri="{FF2B5EF4-FFF2-40B4-BE49-F238E27FC236}">
                    <a16:creationId xmlns:a16="http://schemas.microsoft.com/office/drawing/2014/main" id="{11857407-B4F5-40C9-A66A-D7B0F5BFA1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04" name="Freeform 19">
                <a:extLst>
                  <a:ext uri="{FF2B5EF4-FFF2-40B4-BE49-F238E27FC236}">
                    <a16:creationId xmlns:a16="http://schemas.microsoft.com/office/drawing/2014/main" id="{0121BBFB-CFAA-408C-BB39-251D4B8A2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05" name="Freeform 20">
                <a:extLst>
                  <a:ext uri="{FF2B5EF4-FFF2-40B4-BE49-F238E27FC236}">
                    <a16:creationId xmlns:a16="http://schemas.microsoft.com/office/drawing/2014/main" id="{C8B3F132-5F7B-4C3D-B21E-F51699E66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06" name="Rectangle 21">
                <a:extLst>
                  <a:ext uri="{FF2B5EF4-FFF2-40B4-BE49-F238E27FC236}">
                    <a16:creationId xmlns:a16="http://schemas.microsoft.com/office/drawing/2014/main" id="{BC251213-FDEA-4B4E-95F7-76703A396B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07" name="Freeform 22">
                <a:extLst>
                  <a:ext uri="{FF2B5EF4-FFF2-40B4-BE49-F238E27FC236}">
                    <a16:creationId xmlns:a16="http://schemas.microsoft.com/office/drawing/2014/main" id="{CA08FF81-A9C9-4C5C-8D2B-933325F8AE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08" name="Freeform 23">
                <a:extLst>
                  <a:ext uri="{FF2B5EF4-FFF2-40B4-BE49-F238E27FC236}">
                    <a16:creationId xmlns:a16="http://schemas.microsoft.com/office/drawing/2014/main" id="{DF86DBED-83D8-43E9-8EBD-016ADEFB5A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09" name="Freeform 24">
                <a:extLst>
                  <a:ext uri="{FF2B5EF4-FFF2-40B4-BE49-F238E27FC236}">
                    <a16:creationId xmlns:a16="http://schemas.microsoft.com/office/drawing/2014/main" id="{C35AB152-BA73-4B5E-8536-FBE46B634D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10" name="Freeform 25">
                <a:extLst>
                  <a:ext uri="{FF2B5EF4-FFF2-40B4-BE49-F238E27FC236}">
                    <a16:creationId xmlns:a16="http://schemas.microsoft.com/office/drawing/2014/main" id="{C19BD6D1-4FB0-4BC3-8555-25E4B46C75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11" name="Freeform 26">
                <a:extLst>
                  <a:ext uri="{FF2B5EF4-FFF2-40B4-BE49-F238E27FC236}">
                    <a16:creationId xmlns:a16="http://schemas.microsoft.com/office/drawing/2014/main" id="{DD33B4C3-404C-4455-9286-60D7609082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12" name="Freeform 27">
                <a:extLst>
                  <a:ext uri="{FF2B5EF4-FFF2-40B4-BE49-F238E27FC236}">
                    <a16:creationId xmlns:a16="http://schemas.microsoft.com/office/drawing/2014/main" id="{75421056-609F-49D9-BE10-16CEE96E0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13" name="Freeform 28">
                <a:extLst>
                  <a:ext uri="{FF2B5EF4-FFF2-40B4-BE49-F238E27FC236}">
                    <a16:creationId xmlns:a16="http://schemas.microsoft.com/office/drawing/2014/main" id="{6E67C93B-18C4-484A-B156-51E4D43E8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14" name="Freeform 29">
                <a:extLst>
                  <a:ext uri="{FF2B5EF4-FFF2-40B4-BE49-F238E27FC236}">
                    <a16:creationId xmlns:a16="http://schemas.microsoft.com/office/drawing/2014/main" id="{9AC2C848-B794-484E-BCB3-0B8C2ADCB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15" name="Freeform 30">
                <a:extLst>
                  <a:ext uri="{FF2B5EF4-FFF2-40B4-BE49-F238E27FC236}">
                    <a16:creationId xmlns:a16="http://schemas.microsoft.com/office/drawing/2014/main" id="{B4643A20-E0FF-4A2D-B444-7717A0EA5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316" name="Freeform 31">
                <a:extLst>
                  <a:ext uri="{FF2B5EF4-FFF2-40B4-BE49-F238E27FC236}">
                    <a16:creationId xmlns:a16="http://schemas.microsoft.com/office/drawing/2014/main" id="{CD2463F0-9378-4331-B741-309F7E72B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1279" name="Group 11278">
              <a:extLst>
                <a:ext uri="{FF2B5EF4-FFF2-40B4-BE49-F238E27FC236}">
                  <a16:creationId xmlns:a16="http://schemas.microsoft.com/office/drawing/2014/main" id="{644C7A02-F2C4-4D59-A0AA-1CD2319FD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280" name="Freeform 32">
                <a:extLst>
                  <a:ext uri="{FF2B5EF4-FFF2-40B4-BE49-F238E27FC236}">
                    <a16:creationId xmlns:a16="http://schemas.microsoft.com/office/drawing/2014/main" id="{3733EE7C-CEAF-4D7B-A74B-91EA35B59D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81" name="Freeform 33">
                <a:extLst>
                  <a:ext uri="{FF2B5EF4-FFF2-40B4-BE49-F238E27FC236}">
                    <a16:creationId xmlns:a16="http://schemas.microsoft.com/office/drawing/2014/main" id="{FCEADC69-765D-4B1B-931D-065BA5081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82" name="Freeform 34">
                <a:extLst>
                  <a:ext uri="{FF2B5EF4-FFF2-40B4-BE49-F238E27FC236}">
                    <a16:creationId xmlns:a16="http://schemas.microsoft.com/office/drawing/2014/main" id="{A63E2E00-2FB5-4520-AF79-67A79DF453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83" name="Freeform 35">
                <a:extLst>
                  <a:ext uri="{FF2B5EF4-FFF2-40B4-BE49-F238E27FC236}">
                    <a16:creationId xmlns:a16="http://schemas.microsoft.com/office/drawing/2014/main" id="{8052C681-43F5-466B-A9DF-B9ACBCC53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84" name="Freeform 36">
                <a:extLst>
                  <a:ext uri="{FF2B5EF4-FFF2-40B4-BE49-F238E27FC236}">
                    <a16:creationId xmlns:a16="http://schemas.microsoft.com/office/drawing/2014/main" id="{9194373C-B4AF-4CE1-BB0A-4FDEB4746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85" name="Freeform 37">
                <a:extLst>
                  <a:ext uri="{FF2B5EF4-FFF2-40B4-BE49-F238E27FC236}">
                    <a16:creationId xmlns:a16="http://schemas.microsoft.com/office/drawing/2014/main" id="{87EE9E89-95B4-4F69-A99A-8A2B9E218C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86" name="Freeform 38">
                <a:extLst>
                  <a:ext uri="{FF2B5EF4-FFF2-40B4-BE49-F238E27FC236}">
                    <a16:creationId xmlns:a16="http://schemas.microsoft.com/office/drawing/2014/main" id="{DCB01B66-EF5E-496D-A847-14DBAE89B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87" name="Freeform 39">
                <a:extLst>
                  <a:ext uri="{FF2B5EF4-FFF2-40B4-BE49-F238E27FC236}">
                    <a16:creationId xmlns:a16="http://schemas.microsoft.com/office/drawing/2014/main" id="{D5A0D99A-D603-4E53-9B56-9FEC2F10DC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88" name="Freeform 40">
                <a:extLst>
                  <a:ext uri="{FF2B5EF4-FFF2-40B4-BE49-F238E27FC236}">
                    <a16:creationId xmlns:a16="http://schemas.microsoft.com/office/drawing/2014/main" id="{0E448CA9-2659-4CED-8952-86B65BE338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1289" name="Rectangle 41">
                <a:extLst>
                  <a:ext uri="{FF2B5EF4-FFF2-40B4-BE49-F238E27FC236}">
                    <a16:creationId xmlns:a16="http://schemas.microsoft.com/office/drawing/2014/main" id="{F545C3CD-1247-4037-B34A-D2A54B9395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7E937-40AF-D46E-1742-4AEA8FC8F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i="1" dirty="0"/>
              <a:t>ARM big.LITTLE</a:t>
            </a:r>
          </a:p>
        </p:txBody>
      </p:sp>
      <p:sp>
        <p:nvSpPr>
          <p:cNvPr id="11318" name="Round Diagonal Corner Rectangle 11">
            <a:extLst>
              <a:ext uri="{FF2B5EF4-FFF2-40B4-BE49-F238E27FC236}">
                <a16:creationId xmlns:a16="http://schemas.microsoft.com/office/drawing/2014/main" id="{319E90E5-44B8-4B47-A579-73EB0B197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undefined">
            <a:extLst>
              <a:ext uri="{FF2B5EF4-FFF2-40B4-BE49-F238E27FC236}">
                <a16:creationId xmlns:a16="http://schemas.microsoft.com/office/drawing/2014/main" id="{70D22723-0AFE-C4C8-A314-11D60A03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3420" y="2341013"/>
            <a:ext cx="4219130" cy="153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undefined">
            <a:extLst>
              <a:ext uri="{FF2B5EF4-FFF2-40B4-BE49-F238E27FC236}">
                <a16:creationId xmlns:a16="http://schemas.microsoft.com/office/drawing/2014/main" id="{54A4D3CE-316E-519D-92DD-10FFECE9B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5573" y="1207476"/>
            <a:ext cx="4669817" cy="96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undefined">
            <a:extLst>
              <a:ext uri="{FF2B5EF4-FFF2-40B4-BE49-F238E27FC236}">
                <a16:creationId xmlns:a16="http://schemas.microsoft.com/office/drawing/2014/main" id="{9A2A3825-38DC-60A5-30FA-74A5B32C8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8905" y="4121682"/>
            <a:ext cx="3884620" cy="168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2D71437A-196C-A787-8C90-B6ECF1EA1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36041" y="2249486"/>
            <a:ext cx="3281004" cy="3989995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r>
              <a:rPr lang="en-US" sz="3100" dirty="0"/>
              <a:t>2 </a:t>
            </a:r>
            <a:r>
              <a:rPr lang="en-US" sz="3100" dirty="0" err="1"/>
              <a:t>типа</a:t>
            </a:r>
            <a:r>
              <a:rPr lang="en-US" sz="3100" dirty="0"/>
              <a:t> </a:t>
            </a:r>
            <a:r>
              <a:rPr lang="en-US" sz="3100" dirty="0" err="1"/>
              <a:t>ядер</a:t>
            </a:r>
            <a:r>
              <a:rPr lang="en-US" sz="3100" dirty="0"/>
              <a:t>:</a:t>
            </a:r>
          </a:p>
          <a:p>
            <a:pPr lvl="1"/>
            <a:r>
              <a:rPr lang="en-US" sz="3100" dirty="0" err="1"/>
              <a:t>Большие</a:t>
            </a:r>
            <a:r>
              <a:rPr lang="en-US" sz="3100" dirty="0"/>
              <a:t> </a:t>
            </a:r>
            <a:r>
              <a:rPr lang="en-US" sz="3100" dirty="0" err="1"/>
              <a:t>ядра</a:t>
            </a:r>
            <a:r>
              <a:rPr lang="en-US" sz="3100" dirty="0"/>
              <a:t>;</a:t>
            </a:r>
          </a:p>
          <a:p>
            <a:pPr lvl="1"/>
            <a:r>
              <a:rPr lang="en-US" sz="3100" dirty="0" err="1"/>
              <a:t>Маленькие</a:t>
            </a:r>
            <a:r>
              <a:rPr lang="en-US" sz="3100" dirty="0"/>
              <a:t> </a:t>
            </a:r>
            <a:r>
              <a:rPr lang="en-US" sz="3100" dirty="0" err="1"/>
              <a:t>ядра</a:t>
            </a:r>
            <a:r>
              <a:rPr lang="en-US" sz="3100" dirty="0"/>
              <a:t>.</a:t>
            </a:r>
          </a:p>
          <a:p>
            <a:r>
              <a:rPr lang="en-US" sz="3100" dirty="0"/>
              <a:t>3 </a:t>
            </a:r>
            <a:r>
              <a:rPr lang="en-US" sz="3100" dirty="0" err="1"/>
              <a:t>способа</a:t>
            </a:r>
            <a:r>
              <a:rPr lang="en-US" sz="3100" dirty="0"/>
              <a:t> </a:t>
            </a:r>
            <a:r>
              <a:rPr lang="en-US" sz="3100" dirty="0" err="1"/>
              <a:t>управления</a:t>
            </a:r>
            <a:r>
              <a:rPr lang="en-US" sz="3100" dirty="0"/>
              <a:t> </a:t>
            </a:r>
            <a:r>
              <a:rPr lang="en-US" sz="3100" dirty="0" err="1"/>
              <a:t>ядрами</a:t>
            </a:r>
            <a:r>
              <a:rPr lang="en-US" sz="3100" dirty="0"/>
              <a:t>:</a:t>
            </a:r>
          </a:p>
          <a:p>
            <a:pPr lvl="1"/>
            <a:r>
              <a:rPr lang="en-US" sz="3100" i="1" dirty="0"/>
              <a:t>Heterogeneous Multi-Processing;</a:t>
            </a:r>
          </a:p>
          <a:p>
            <a:pPr lvl="1"/>
            <a:r>
              <a:rPr lang="en-US" sz="3100" i="1" dirty="0"/>
              <a:t>Clustered switching;</a:t>
            </a:r>
          </a:p>
          <a:p>
            <a:pPr lvl="1"/>
            <a:r>
              <a:rPr lang="en-US" sz="3100" i="1" dirty="0"/>
              <a:t>In-kernel switcher.</a:t>
            </a:r>
          </a:p>
          <a:p>
            <a:pPr lvl="1"/>
            <a:endParaRPr lang="en-US" sz="1800" i="1" dirty="0"/>
          </a:p>
          <a:p>
            <a:pPr lvl="1"/>
            <a:endParaRPr lang="en-US" sz="1800" i="1" dirty="0"/>
          </a:p>
          <a:p>
            <a:pPr marL="457200" lvl="1"/>
            <a:endParaRPr lang="en-US" sz="1800" dirty="0"/>
          </a:p>
          <a:p>
            <a:pPr marL="457200"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9435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0D31641-F789-722F-4125-A32F968E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1066802"/>
            <a:ext cx="9905955" cy="3429000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EAD5493-DDD3-D72C-D05F-0D20095E4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r"/>
            <a:r>
              <a:rPr lang="ru-RU" sz="2400" dirty="0"/>
              <a:t>Презентацию подготовил студент группы ИВМ-24 Морозов А. А.</a:t>
            </a:r>
          </a:p>
        </p:txBody>
      </p:sp>
    </p:spTree>
    <p:extLst>
      <p:ext uri="{BB962C8B-B14F-4D97-AF65-F5344CB8AC3E}">
        <p14:creationId xmlns:p14="http://schemas.microsoft.com/office/powerpoint/2010/main" val="3020523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6D02CF-13F0-B2B6-E0E6-28C6BB6EF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3" name="Picture 2">
            <a:extLst>
              <a:ext uri="{FF2B5EF4-FFF2-40B4-BE49-F238E27FC236}">
                <a16:creationId xmlns:a16="http://schemas.microsoft.com/office/drawing/2014/main" id="{5B367C29-5200-4FF1-83B7-18B105A0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05" name="Group 2104">
            <a:extLst>
              <a:ext uri="{FF2B5EF4-FFF2-40B4-BE49-F238E27FC236}">
                <a16:creationId xmlns:a16="http://schemas.microsoft.com/office/drawing/2014/main" id="{EC711491-7BB6-4BE6-A470-44BF61D56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2106" name="Group 2105">
              <a:extLst>
                <a:ext uri="{FF2B5EF4-FFF2-40B4-BE49-F238E27FC236}">
                  <a16:creationId xmlns:a16="http://schemas.microsoft.com/office/drawing/2014/main" id="{FE4F104B-68BE-4E53-A6A5-5C5F93FF7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18" name="Rectangle 5">
                <a:extLst>
                  <a:ext uri="{FF2B5EF4-FFF2-40B4-BE49-F238E27FC236}">
                    <a16:creationId xmlns:a16="http://schemas.microsoft.com/office/drawing/2014/main" id="{EF4A7076-D6BC-4AE1-AE2C-C09B16AAB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9" name="Freeform 6">
                <a:extLst>
                  <a:ext uri="{FF2B5EF4-FFF2-40B4-BE49-F238E27FC236}">
                    <a16:creationId xmlns:a16="http://schemas.microsoft.com/office/drawing/2014/main" id="{58FA119B-7250-4EC7-912F-F5613CC28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0" name="Freeform 7">
                <a:extLst>
                  <a:ext uri="{FF2B5EF4-FFF2-40B4-BE49-F238E27FC236}">
                    <a16:creationId xmlns:a16="http://schemas.microsoft.com/office/drawing/2014/main" id="{7B9A9AED-D47E-44AD-AD6E-2EECC94D8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1" name="Freeform 8">
                <a:extLst>
                  <a:ext uri="{FF2B5EF4-FFF2-40B4-BE49-F238E27FC236}">
                    <a16:creationId xmlns:a16="http://schemas.microsoft.com/office/drawing/2014/main" id="{00A30ECA-328D-4512-825B-0AD5960467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2" name="Freeform 9">
                <a:extLst>
                  <a:ext uri="{FF2B5EF4-FFF2-40B4-BE49-F238E27FC236}">
                    <a16:creationId xmlns:a16="http://schemas.microsoft.com/office/drawing/2014/main" id="{14A218CE-B3D8-4A43-86CC-48980645A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3" name="Freeform 10">
                <a:extLst>
                  <a:ext uri="{FF2B5EF4-FFF2-40B4-BE49-F238E27FC236}">
                    <a16:creationId xmlns:a16="http://schemas.microsoft.com/office/drawing/2014/main" id="{E9743B7D-51BF-425C-A4B8-33B2E001E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4" name="Freeform 11">
                <a:extLst>
                  <a:ext uri="{FF2B5EF4-FFF2-40B4-BE49-F238E27FC236}">
                    <a16:creationId xmlns:a16="http://schemas.microsoft.com/office/drawing/2014/main" id="{9BA633B3-C879-4E15-B66C-788B4C60A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5" name="Freeform 12">
                <a:extLst>
                  <a:ext uri="{FF2B5EF4-FFF2-40B4-BE49-F238E27FC236}">
                    <a16:creationId xmlns:a16="http://schemas.microsoft.com/office/drawing/2014/main" id="{324C8953-B4E2-4DA0-B5D5-BD2A735E6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6" name="Freeform 13">
                <a:extLst>
                  <a:ext uri="{FF2B5EF4-FFF2-40B4-BE49-F238E27FC236}">
                    <a16:creationId xmlns:a16="http://schemas.microsoft.com/office/drawing/2014/main" id="{717A3B65-FE80-419B-AB5D-48B5E3A7B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7" name="Freeform 14">
                <a:extLst>
                  <a:ext uri="{FF2B5EF4-FFF2-40B4-BE49-F238E27FC236}">
                    <a16:creationId xmlns:a16="http://schemas.microsoft.com/office/drawing/2014/main" id="{675ECD78-7D6B-4A3F-8163-392D7F8D6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8" name="Freeform 15">
                <a:extLst>
                  <a:ext uri="{FF2B5EF4-FFF2-40B4-BE49-F238E27FC236}">
                    <a16:creationId xmlns:a16="http://schemas.microsoft.com/office/drawing/2014/main" id="{8D036282-E32F-461D-BFB6-2A58D6D27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29" name="Line 16">
                <a:extLst>
                  <a:ext uri="{FF2B5EF4-FFF2-40B4-BE49-F238E27FC236}">
                    <a16:creationId xmlns:a16="http://schemas.microsoft.com/office/drawing/2014/main" id="{F95EB10E-5264-467D-8382-A77C4DED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0" name="Freeform 17">
                <a:extLst>
                  <a:ext uri="{FF2B5EF4-FFF2-40B4-BE49-F238E27FC236}">
                    <a16:creationId xmlns:a16="http://schemas.microsoft.com/office/drawing/2014/main" id="{218F9268-D2F0-487B-A021-8786B6551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1" name="Freeform 18">
                <a:extLst>
                  <a:ext uri="{FF2B5EF4-FFF2-40B4-BE49-F238E27FC236}">
                    <a16:creationId xmlns:a16="http://schemas.microsoft.com/office/drawing/2014/main" id="{B4AEE5AC-EF5C-42E4-B185-A176E1997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2" name="Freeform 19">
                <a:extLst>
                  <a:ext uri="{FF2B5EF4-FFF2-40B4-BE49-F238E27FC236}">
                    <a16:creationId xmlns:a16="http://schemas.microsoft.com/office/drawing/2014/main" id="{E961E89F-C1DB-48E5-8B52-FDDAED9E0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3" name="Freeform 20">
                <a:extLst>
                  <a:ext uri="{FF2B5EF4-FFF2-40B4-BE49-F238E27FC236}">
                    <a16:creationId xmlns:a16="http://schemas.microsoft.com/office/drawing/2014/main" id="{412962B4-425A-4C36-A65A-0F66ED7CD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4" name="Rectangle 21">
                <a:extLst>
                  <a:ext uri="{FF2B5EF4-FFF2-40B4-BE49-F238E27FC236}">
                    <a16:creationId xmlns:a16="http://schemas.microsoft.com/office/drawing/2014/main" id="{037BE3F7-563A-4D9A-BC98-C71F727D2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5" name="Freeform 22">
                <a:extLst>
                  <a:ext uri="{FF2B5EF4-FFF2-40B4-BE49-F238E27FC236}">
                    <a16:creationId xmlns:a16="http://schemas.microsoft.com/office/drawing/2014/main" id="{2FDB1005-EB5E-475A-AC43-4ED3E563D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6" name="Freeform 23">
                <a:extLst>
                  <a:ext uri="{FF2B5EF4-FFF2-40B4-BE49-F238E27FC236}">
                    <a16:creationId xmlns:a16="http://schemas.microsoft.com/office/drawing/2014/main" id="{68BFFBC6-C704-42A7-9D7E-AFB5C37FB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7" name="Freeform 24">
                <a:extLst>
                  <a:ext uri="{FF2B5EF4-FFF2-40B4-BE49-F238E27FC236}">
                    <a16:creationId xmlns:a16="http://schemas.microsoft.com/office/drawing/2014/main" id="{4888EAD7-EBE9-4549-9A91-6FEC61153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8" name="Freeform 25">
                <a:extLst>
                  <a:ext uri="{FF2B5EF4-FFF2-40B4-BE49-F238E27FC236}">
                    <a16:creationId xmlns:a16="http://schemas.microsoft.com/office/drawing/2014/main" id="{B79BC975-BE42-4B57-8335-1699BC0AB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39" name="Freeform 26">
                <a:extLst>
                  <a:ext uri="{FF2B5EF4-FFF2-40B4-BE49-F238E27FC236}">
                    <a16:creationId xmlns:a16="http://schemas.microsoft.com/office/drawing/2014/main" id="{3998B4F0-CA80-490A-A256-1600E7EA8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0" name="Freeform 27">
                <a:extLst>
                  <a:ext uri="{FF2B5EF4-FFF2-40B4-BE49-F238E27FC236}">
                    <a16:creationId xmlns:a16="http://schemas.microsoft.com/office/drawing/2014/main" id="{2052C104-8168-487E-9044-454DA83AB2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1" name="Freeform 28">
                <a:extLst>
                  <a:ext uri="{FF2B5EF4-FFF2-40B4-BE49-F238E27FC236}">
                    <a16:creationId xmlns:a16="http://schemas.microsoft.com/office/drawing/2014/main" id="{63ACA30B-5F59-400C-A7CE-D17B5647E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2" name="Freeform 29">
                <a:extLst>
                  <a:ext uri="{FF2B5EF4-FFF2-40B4-BE49-F238E27FC236}">
                    <a16:creationId xmlns:a16="http://schemas.microsoft.com/office/drawing/2014/main" id="{2E16F318-A142-4353-9949-B4E3A09FE0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3" name="Freeform 30">
                <a:extLst>
                  <a:ext uri="{FF2B5EF4-FFF2-40B4-BE49-F238E27FC236}">
                    <a16:creationId xmlns:a16="http://schemas.microsoft.com/office/drawing/2014/main" id="{8AE8DBB4-2468-4A78-A54D-FD77C5DC8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44" name="Freeform 31">
                <a:extLst>
                  <a:ext uri="{FF2B5EF4-FFF2-40B4-BE49-F238E27FC236}">
                    <a16:creationId xmlns:a16="http://schemas.microsoft.com/office/drawing/2014/main" id="{B0E7CEF2-11E4-465C-8F1F-AA8367F96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107" name="Group 2106">
              <a:extLst>
                <a:ext uri="{FF2B5EF4-FFF2-40B4-BE49-F238E27FC236}">
                  <a16:creationId xmlns:a16="http://schemas.microsoft.com/office/drawing/2014/main" id="{88B30AFD-E104-45DD-BFBB-5A41F1413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2108" name="Freeform 32">
                <a:extLst>
                  <a:ext uri="{FF2B5EF4-FFF2-40B4-BE49-F238E27FC236}">
                    <a16:creationId xmlns:a16="http://schemas.microsoft.com/office/drawing/2014/main" id="{CE45A3DF-350B-4A5E-AEBE-F0F280AD0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09" name="Freeform 33">
                <a:extLst>
                  <a:ext uri="{FF2B5EF4-FFF2-40B4-BE49-F238E27FC236}">
                    <a16:creationId xmlns:a16="http://schemas.microsoft.com/office/drawing/2014/main" id="{966D2640-A438-4FB6-B781-5A52DEC85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0" name="Freeform 34">
                <a:extLst>
                  <a:ext uri="{FF2B5EF4-FFF2-40B4-BE49-F238E27FC236}">
                    <a16:creationId xmlns:a16="http://schemas.microsoft.com/office/drawing/2014/main" id="{34E1EFFF-720C-4CC0-9F95-DD1DAF99A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1" name="Freeform 35">
                <a:extLst>
                  <a:ext uri="{FF2B5EF4-FFF2-40B4-BE49-F238E27FC236}">
                    <a16:creationId xmlns:a16="http://schemas.microsoft.com/office/drawing/2014/main" id="{EA7AB0E1-6C49-409D-86F5-BE00BDDFC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2" name="Freeform 36">
                <a:extLst>
                  <a:ext uri="{FF2B5EF4-FFF2-40B4-BE49-F238E27FC236}">
                    <a16:creationId xmlns:a16="http://schemas.microsoft.com/office/drawing/2014/main" id="{5D17598C-0C57-4F4E-8F6B-A2AD8071F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3" name="Freeform 37">
                <a:extLst>
                  <a:ext uri="{FF2B5EF4-FFF2-40B4-BE49-F238E27FC236}">
                    <a16:creationId xmlns:a16="http://schemas.microsoft.com/office/drawing/2014/main" id="{EBEBC0DC-F56F-48FE-824E-E9378C489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4" name="Freeform 38">
                <a:extLst>
                  <a:ext uri="{FF2B5EF4-FFF2-40B4-BE49-F238E27FC236}">
                    <a16:creationId xmlns:a16="http://schemas.microsoft.com/office/drawing/2014/main" id="{CC7FDCF1-1736-48A0-BDB2-87D6E0906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5" name="Freeform 39">
                <a:extLst>
                  <a:ext uri="{FF2B5EF4-FFF2-40B4-BE49-F238E27FC236}">
                    <a16:creationId xmlns:a16="http://schemas.microsoft.com/office/drawing/2014/main" id="{2A650CF5-564F-44D1-AB08-6C500DD3C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6" name="Freeform 40">
                <a:extLst>
                  <a:ext uri="{FF2B5EF4-FFF2-40B4-BE49-F238E27FC236}">
                    <a16:creationId xmlns:a16="http://schemas.microsoft.com/office/drawing/2014/main" id="{3108FEFA-0402-4C1C-AE39-5ADC09402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17" name="Rectangle 41">
                <a:extLst>
                  <a:ext uri="{FF2B5EF4-FFF2-40B4-BE49-F238E27FC236}">
                    <a16:creationId xmlns:a16="http://schemas.microsoft.com/office/drawing/2014/main" id="{340AE827-F344-464F-851C-E03AFC98D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9B3C4-771E-D94C-0712-FA2D41A3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2800" dirty="0"/>
              <a:t>Основы работы </a:t>
            </a:r>
            <a:r>
              <a:rPr lang="ru-RU" sz="2800" dirty="0" err="1"/>
              <a:t>микроЭВМ</a:t>
            </a:r>
            <a:endParaRPr lang="en-US" sz="2800" dirty="0"/>
          </a:p>
        </p:txBody>
      </p:sp>
      <p:sp>
        <p:nvSpPr>
          <p:cNvPr id="2146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85EAFA6-78FF-A2FD-4D30-596A5B8F3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36040" y="2249487"/>
            <a:ext cx="3495559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200" dirty="0"/>
              <a:t>Любая микропроцессорная система служит для обработки информации с целью получения требуемого результата</a:t>
            </a:r>
            <a:endParaRPr lang="en-US" sz="2200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1E55E4BD-B7C2-8279-3120-58A058B522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78386" y="1684572"/>
            <a:ext cx="5372392" cy="3277159"/>
          </a:xfrm>
        </p:spPr>
      </p:pic>
    </p:spTree>
    <p:extLst>
      <p:ext uri="{BB962C8B-B14F-4D97-AF65-F5344CB8AC3E}">
        <p14:creationId xmlns:p14="http://schemas.microsoft.com/office/powerpoint/2010/main" val="4216815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C0102A-FC2C-AD84-D920-FE3FE2483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53" name="Group 2152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2154" name="Group 2153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66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7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8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9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0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1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2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3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4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5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6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7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8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79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0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1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2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3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4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5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6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7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8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89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0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1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92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155" name="Group 2154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2156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7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8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59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0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1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2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3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4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65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grpSp>
        <p:nvGrpSpPr>
          <p:cNvPr id="2194" name="Group 2193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195" name="Rectangle 2194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96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9C6A5-0D97-4F45-C6EA-1F79F09F7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200" dirty="0"/>
              <a:t>Ранние годы ЭВМ</a:t>
            </a:r>
            <a:endParaRPr lang="en-US" sz="3200" dirty="0"/>
          </a:p>
        </p:txBody>
      </p:sp>
      <p:grpSp>
        <p:nvGrpSpPr>
          <p:cNvPr id="2198" name="Group 2197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99" name="Rectangle 2198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00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01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02" name="Rectangle 2201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03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04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05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06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07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08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09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10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11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12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13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14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15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16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17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18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19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20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21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22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23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24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25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26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27" name="Rectangle 2226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28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29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30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31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32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33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34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35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36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37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38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39" name="Rectangle 2238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40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41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42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43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44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45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46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47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48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49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50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51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52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8" name="Объект 7">
            <a:extLst>
              <a:ext uri="{FF2B5EF4-FFF2-40B4-BE49-F238E27FC236}">
                <a16:creationId xmlns:a16="http://schemas.microsoft.com/office/drawing/2014/main" id="{2CEB82B8-95C2-D824-CE87-8B20E5B23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62519" y="2249487"/>
            <a:ext cx="3896106" cy="354171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ru-RU" sz="2200" dirty="0"/>
              <a:t>Первая электронная вычислительная машина (ЭВМ) ENIAC была создана в США в 1946 году для расчета баллистических таблиц. В ней использовалось 17468 электронных ламп и 1500 электромагнитных реле</a:t>
            </a:r>
            <a:endParaRPr lang="en-US" sz="2200" dirty="0"/>
          </a:p>
        </p:txBody>
      </p:sp>
      <p:pic>
        <p:nvPicPr>
          <p:cNvPr id="2050" name="Picture 2" descr="ЭНИАК — Википедия">
            <a:extLst>
              <a:ext uri="{FF2B5EF4-FFF2-40B4-BE49-F238E27FC236}">
                <a16:creationId xmlns:a16="http://schemas.microsoft.com/office/drawing/2014/main" id="{A77EF2F0-98EF-EB36-C1BE-944FD7B08AD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0" r="2016" b="1"/>
          <a:stretch/>
        </p:blipFill>
        <p:spPr bwMode="auto">
          <a:xfrm>
            <a:off x="-5597" y="10"/>
            <a:ext cx="75585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521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7A7E1-4D0A-DBB0-6D95-69F093CC7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76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7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8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4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6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7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8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9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0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1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2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7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8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1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2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5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5" name="Rectangle 104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3B3CAD-825A-0542-0E90-8DA4C1D22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Машинный</a:t>
            </a:r>
            <a:r>
              <a:rPr lang="en-US" dirty="0"/>
              <a:t> </a:t>
            </a:r>
            <a:r>
              <a:rPr lang="en-US" dirty="0" err="1"/>
              <a:t>код</a:t>
            </a:r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7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8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9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3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4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5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6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7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8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9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0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1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2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3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4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5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6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8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39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0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1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2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3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4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5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6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7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8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0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1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2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2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9" name="Объект 8">
            <a:extLst>
              <a:ext uri="{FF2B5EF4-FFF2-40B4-BE49-F238E27FC236}">
                <a16:creationId xmlns:a16="http://schemas.microsoft.com/office/drawing/2014/main" id="{D1CA40C7-8AA0-7455-C7CE-9AFD6BA68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68958" y="2249487"/>
            <a:ext cx="6078453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Машинный код – это низкоуровневый код, состоящий из двоичных инструкций, которые могут быть интерпретированы процессором и выполнены без дополнительных преобразований</a:t>
            </a:r>
            <a:endParaRPr lang="en-US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99E741C9-5BE9-9360-FA27-3A724B3505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r="3437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94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C84E0F-5E5E-3BC6-0098-942947708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>
            <a:extLst>
              <a:ext uri="{FF2B5EF4-FFF2-40B4-BE49-F238E27FC236}">
                <a16:creationId xmlns:a16="http://schemas.microsoft.com/office/drawing/2014/main" id="{5B367C29-5200-4FF1-83B7-18B105A0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EC711491-7BB6-4BE6-A470-44BF61D56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E4F104B-68BE-4E53-A6A5-5C5F93FF7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75" name="Rectangle 5">
                <a:extLst>
                  <a:ext uri="{FF2B5EF4-FFF2-40B4-BE49-F238E27FC236}">
                    <a16:creationId xmlns:a16="http://schemas.microsoft.com/office/drawing/2014/main" id="{EF4A7076-D6BC-4AE1-AE2C-C09B16AAB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58FA119B-7250-4EC7-912F-F5613CC28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7" name="Freeform 7">
                <a:extLst>
                  <a:ext uri="{FF2B5EF4-FFF2-40B4-BE49-F238E27FC236}">
                    <a16:creationId xmlns:a16="http://schemas.microsoft.com/office/drawing/2014/main" id="{7B9A9AED-D47E-44AD-AD6E-2EECC94D8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8" name="Freeform 8">
                <a:extLst>
                  <a:ext uri="{FF2B5EF4-FFF2-40B4-BE49-F238E27FC236}">
                    <a16:creationId xmlns:a16="http://schemas.microsoft.com/office/drawing/2014/main" id="{00A30ECA-328D-4512-825B-0AD5960467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9" name="Freeform 9">
                <a:extLst>
                  <a:ext uri="{FF2B5EF4-FFF2-40B4-BE49-F238E27FC236}">
                    <a16:creationId xmlns:a16="http://schemas.microsoft.com/office/drawing/2014/main" id="{14A218CE-B3D8-4A43-86CC-48980645A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id="{E9743B7D-51BF-425C-A4B8-33B2E001E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id="{9BA633B3-C879-4E15-B66C-788B4C60A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2" name="Freeform 12">
                <a:extLst>
                  <a:ext uri="{FF2B5EF4-FFF2-40B4-BE49-F238E27FC236}">
                    <a16:creationId xmlns:a16="http://schemas.microsoft.com/office/drawing/2014/main" id="{324C8953-B4E2-4DA0-B5D5-BD2A735E6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3" name="Freeform 13">
                <a:extLst>
                  <a:ext uri="{FF2B5EF4-FFF2-40B4-BE49-F238E27FC236}">
                    <a16:creationId xmlns:a16="http://schemas.microsoft.com/office/drawing/2014/main" id="{717A3B65-FE80-419B-AB5D-48B5E3A7B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4" name="Freeform 14">
                <a:extLst>
                  <a:ext uri="{FF2B5EF4-FFF2-40B4-BE49-F238E27FC236}">
                    <a16:creationId xmlns:a16="http://schemas.microsoft.com/office/drawing/2014/main" id="{675ECD78-7D6B-4A3F-8163-392D7F8D6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5" name="Freeform 15">
                <a:extLst>
                  <a:ext uri="{FF2B5EF4-FFF2-40B4-BE49-F238E27FC236}">
                    <a16:creationId xmlns:a16="http://schemas.microsoft.com/office/drawing/2014/main" id="{8D036282-E32F-461D-BFB6-2A58D6D27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6" name="Line 16">
                <a:extLst>
                  <a:ext uri="{FF2B5EF4-FFF2-40B4-BE49-F238E27FC236}">
                    <a16:creationId xmlns:a16="http://schemas.microsoft.com/office/drawing/2014/main" id="{F95EB10E-5264-467D-8382-A77C4DED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7" name="Freeform 17">
                <a:extLst>
                  <a:ext uri="{FF2B5EF4-FFF2-40B4-BE49-F238E27FC236}">
                    <a16:creationId xmlns:a16="http://schemas.microsoft.com/office/drawing/2014/main" id="{218F9268-D2F0-487B-A021-8786B6551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B4AEE5AC-EF5C-42E4-B185-A176E1997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89" name="Freeform 19">
                <a:extLst>
                  <a:ext uri="{FF2B5EF4-FFF2-40B4-BE49-F238E27FC236}">
                    <a16:creationId xmlns:a16="http://schemas.microsoft.com/office/drawing/2014/main" id="{E961E89F-C1DB-48E5-8B52-FDDAED9E0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0" name="Freeform 20">
                <a:extLst>
                  <a:ext uri="{FF2B5EF4-FFF2-40B4-BE49-F238E27FC236}">
                    <a16:creationId xmlns:a16="http://schemas.microsoft.com/office/drawing/2014/main" id="{412962B4-425A-4C36-A65A-0F66ED7CD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1" name="Rectangle 21">
                <a:extLst>
                  <a:ext uri="{FF2B5EF4-FFF2-40B4-BE49-F238E27FC236}">
                    <a16:creationId xmlns:a16="http://schemas.microsoft.com/office/drawing/2014/main" id="{037BE3F7-563A-4D9A-BC98-C71F727D2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2" name="Freeform 22">
                <a:extLst>
                  <a:ext uri="{FF2B5EF4-FFF2-40B4-BE49-F238E27FC236}">
                    <a16:creationId xmlns:a16="http://schemas.microsoft.com/office/drawing/2014/main" id="{2FDB1005-EB5E-475A-AC43-4ED3E563D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3" name="Freeform 23">
                <a:extLst>
                  <a:ext uri="{FF2B5EF4-FFF2-40B4-BE49-F238E27FC236}">
                    <a16:creationId xmlns:a16="http://schemas.microsoft.com/office/drawing/2014/main" id="{68BFFBC6-C704-42A7-9D7E-AFB5C37FB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4" name="Freeform 24">
                <a:extLst>
                  <a:ext uri="{FF2B5EF4-FFF2-40B4-BE49-F238E27FC236}">
                    <a16:creationId xmlns:a16="http://schemas.microsoft.com/office/drawing/2014/main" id="{4888EAD7-EBE9-4549-9A91-6FEC61153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" name="Freeform 25">
                <a:extLst>
                  <a:ext uri="{FF2B5EF4-FFF2-40B4-BE49-F238E27FC236}">
                    <a16:creationId xmlns:a16="http://schemas.microsoft.com/office/drawing/2014/main" id="{B79BC975-BE42-4B57-8335-1699BC0AB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6" name="Freeform 26">
                <a:extLst>
                  <a:ext uri="{FF2B5EF4-FFF2-40B4-BE49-F238E27FC236}">
                    <a16:creationId xmlns:a16="http://schemas.microsoft.com/office/drawing/2014/main" id="{3998B4F0-CA80-490A-A256-1600E7EA8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7" name="Freeform 27">
                <a:extLst>
                  <a:ext uri="{FF2B5EF4-FFF2-40B4-BE49-F238E27FC236}">
                    <a16:creationId xmlns:a16="http://schemas.microsoft.com/office/drawing/2014/main" id="{2052C104-8168-487E-9044-454DA83AB2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8" name="Freeform 28">
                <a:extLst>
                  <a:ext uri="{FF2B5EF4-FFF2-40B4-BE49-F238E27FC236}">
                    <a16:creationId xmlns:a16="http://schemas.microsoft.com/office/drawing/2014/main" id="{63ACA30B-5F59-400C-A7CE-D17B5647E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9" name="Freeform 29">
                <a:extLst>
                  <a:ext uri="{FF2B5EF4-FFF2-40B4-BE49-F238E27FC236}">
                    <a16:creationId xmlns:a16="http://schemas.microsoft.com/office/drawing/2014/main" id="{2E16F318-A142-4353-9949-B4E3A09FE0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8AE8DBB4-2468-4A78-A54D-FD77C5DC8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B0E7CEF2-11E4-465C-8F1F-AA8367F96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8B30AFD-E104-45DD-BFBB-5A41F1413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CE45A3DF-350B-4A5E-AEBE-F0F280AD0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id="{966D2640-A438-4FB6-B781-5A52DEC85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7" name="Freeform 34">
                <a:extLst>
                  <a:ext uri="{FF2B5EF4-FFF2-40B4-BE49-F238E27FC236}">
                    <a16:creationId xmlns:a16="http://schemas.microsoft.com/office/drawing/2014/main" id="{34E1EFFF-720C-4CC0-9F95-DD1DAF99A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8" name="Freeform 35">
                <a:extLst>
                  <a:ext uri="{FF2B5EF4-FFF2-40B4-BE49-F238E27FC236}">
                    <a16:creationId xmlns:a16="http://schemas.microsoft.com/office/drawing/2014/main" id="{EA7AB0E1-6C49-409D-86F5-BE00BDDFC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69" name="Freeform 36">
                <a:extLst>
                  <a:ext uri="{FF2B5EF4-FFF2-40B4-BE49-F238E27FC236}">
                    <a16:creationId xmlns:a16="http://schemas.microsoft.com/office/drawing/2014/main" id="{5D17598C-0C57-4F4E-8F6B-A2AD8071F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0" name="Freeform 37">
                <a:extLst>
                  <a:ext uri="{FF2B5EF4-FFF2-40B4-BE49-F238E27FC236}">
                    <a16:creationId xmlns:a16="http://schemas.microsoft.com/office/drawing/2014/main" id="{EBEBC0DC-F56F-48FE-824E-E9378C489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1" name="Freeform 38">
                <a:extLst>
                  <a:ext uri="{FF2B5EF4-FFF2-40B4-BE49-F238E27FC236}">
                    <a16:creationId xmlns:a16="http://schemas.microsoft.com/office/drawing/2014/main" id="{CC7FDCF1-1736-48A0-BDB2-87D6E0906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2" name="Freeform 39">
                <a:extLst>
                  <a:ext uri="{FF2B5EF4-FFF2-40B4-BE49-F238E27FC236}">
                    <a16:creationId xmlns:a16="http://schemas.microsoft.com/office/drawing/2014/main" id="{2A650CF5-564F-44D1-AB08-6C500DD3C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3" name="Freeform 40">
                <a:extLst>
                  <a:ext uri="{FF2B5EF4-FFF2-40B4-BE49-F238E27FC236}">
                    <a16:creationId xmlns:a16="http://schemas.microsoft.com/office/drawing/2014/main" id="{3108FEFA-0402-4C1C-AE39-5ADC09402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74" name="Rectangle 41">
                <a:extLst>
                  <a:ext uri="{FF2B5EF4-FFF2-40B4-BE49-F238E27FC236}">
                    <a16:creationId xmlns:a16="http://schemas.microsoft.com/office/drawing/2014/main" id="{340AE827-F344-464F-851C-E03AFC98D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D8BCAD-704A-9B91-43F2-BC06165F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 err="1"/>
              <a:t>Ассемблер</a:t>
            </a:r>
            <a:endParaRPr lang="en-US" sz="2800" dirty="0"/>
          </a:p>
        </p:txBody>
      </p:sp>
      <p:sp>
        <p:nvSpPr>
          <p:cNvPr id="103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CF303BA-BA42-16CF-F778-90E5517206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18988" y="1882893"/>
            <a:ext cx="6112382" cy="3086753"/>
          </a:xfrm>
          <a:prstGeom prst="rect">
            <a:avLst/>
          </a:prstGeo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3134E1CB-EB01-7C5E-B579-4F0B7AC0E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36041" y="2249487"/>
            <a:ext cx="3143131" cy="354171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dirty="0" err="1"/>
              <a:t>Ассемблер</a:t>
            </a:r>
            <a:r>
              <a:rPr lang="en-US" dirty="0"/>
              <a:t> </a:t>
            </a:r>
            <a:r>
              <a:rPr lang="en-US" dirty="0" err="1"/>
              <a:t>был</a:t>
            </a:r>
            <a:r>
              <a:rPr lang="en-US" dirty="0"/>
              <a:t> </a:t>
            </a:r>
            <a:r>
              <a:rPr lang="en-US" dirty="0" err="1"/>
              <a:t>разработан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промежуточный</a:t>
            </a:r>
            <a:r>
              <a:rPr lang="en-US" dirty="0"/>
              <a:t> </a:t>
            </a:r>
            <a:r>
              <a:rPr lang="en-US" dirty="0" err="1"/>
              <a:t>шаг</a:t>
            </a:r>
            <a:r>
              <a:rPr lang="en-US" dirty="0"/>
              <a:t> </a:t>
            </a:r>
            <a:r>
              <a:rPr lang="en-US" dirty="0" err="1"/>
              <a:t>между</a:t>
            </a:r>
            <a:r>
              <a:rPr lang="en-US" dirty="0"/>
              <a:t> </a:t>
            </a:r>
            <a:r>
              <a:rPr lang="en-US" dirty="0" err="1"/>
              <a:t>машинным</a:t>
            </a:r>
            <a:r>
              <a:rPr lang="en-US" dirty="0"/>
              <a:t> </a:t>
            </a:r>
            <a:r>
              <a:rPr lang="en-US" dirty="0" err="1"/>
              <a:t>кодом</a:t>
            </a:r>
            <a:r>
              <a:rPr lang="en-US" dirty="0"/>
              <a:t> и </a:t>
            </a:r>
            <a:r>
              <a:rPr lang="en-US" dirty="0" err="1"/>
              <a:t>более</a:t>
            </a:r>
            <a:r>
              <a:rPr lang="en-US" dirty="0"/>
              <a:t> </a:t>
            </a:r>
            <a:r>
              <a:rPr lang="en-US" dirty="0" err="1"/>
              <a:t>высокоуровневыми</a:t>
            </a:r>
            <a:r>
              <a:rPr lang="en-US" dirty="0"/>
              <a:t> </a:t>
            </a:r>
            <a:r>
              <a:rPr lang="en-US" dirty="0" err="1"/>
              <a:t>языками</a:t>
            </a:r>
            <a:r>
              <a:rPr lang="en-US" dirty="0"/>
              <a:t> </a:t>
            </a:r>
            <a:r>
              <a:rPr lang="en-US" dirty="0" err="1"/>
              <a:t>программирования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0580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6EA3AF-2B0C-8ADB-3C33-1ACE36311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2">
            <a:extLst>
              <a:ext uri="{FF2B5EF4-FFF2-40B4-BE49-F238E27FC236}">
                <a16:creationId xmlns:a16="http://schemas.microsoft.com/office/drawing/2014/main" id="{5B367C29-5200-4FF1-83B7-18B105A0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EC711491-7BB6-4BE6-A470-44BF61D56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3082" name="Group 3081">
              <a:extLst>
                <a:ext uri="{FF2B5EF4-FFF2-40B4-BE49-F238E27FC236}">
                  <a16:creationId xmlns:a16="http://schemas.microsoft.com/office/drawing/2014/main" id="{FE4F104B-68BE-4E53-A6A5-5C5F93FF7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3094" name="Rectangle 5">
                <a:extLst>
                  <a:ext uri="{FF2B5EF4-FFF2-40B4-BE49-F238E27FC236}">
                    <a16:creationId xmlns:a16="http://schemas.microsoft.com/office/drawing/2014/main" id="{EF4A7076-D6BC-4AE1-AE2C-C09B16AAB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095" name="Freeform 6">
                <a:extLst>
                  <a:ext uri="{FF2B5EF4-FFF2-40B4-BE49-F238E27FC236}">
                    <a16:creationId xmlns:a16="http://schemas.microsoft.com/office/drawing/2014/main" id="{58FA119B-7250-4EC7-912F-F5613CC28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096" name="Freeform 7">
                <a:extLst>
                  <a:ext uri="{FF2B5EF4-FFF2-40B4-BE49-F238E27FC236}">
                    <a16:creationId xmlns:a16="http://schemas.microsoft.com/office/drawing/2014/main" id="{7B9A9AED-D47E-44AD-AD6E-2EECC94D8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097" name="Freeform 8">
                <a:extLst>
                  <a:ext uri="{FF2B5EF4-FFF2-40B4-BE49-F238E27FC236}">
                    <a16:creationId xmlns:a16="http://schemas.microsoft.com/office/drawing/2014/main" id="{00A30ECA-328D-4512-825B-0AD5960467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098" name="Freeform 9">
                <a:extLst>
                  <a:ext uri="{FF2B5EF4-FFF2-40B4-BE49-F238E27FC236}">
                    <a16:creationId xmlns:a16="http://schemas.microsoft.com/office/drawing/2014/main" id="{14A218CE-B3D8-4A43-86CC-48980645A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099" name="Freeform 10">
                <a:extLst>
                  <a:ext uri="{FF2B5EF4-FFF2-40B4-BE49-F238E27FC236}">
                    <a16:creationId xmlns:a16="http://schemas.microsoft.com/office/drawing/2014/main" id="{E9743B7D-51BF-425C-A4B8-33B2E001E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00" name="Freeform 11">
                <a:extLst>
                  <a:ext uri="{FF2B5EF4-FFF2-40B4-BE49-F238E27FC236}">
                    <a16:creationId xmlns:a16="http://schemas.microsoft.com/office/drawing/2014/main" id="{9BA633B3-C879-4E15-B66C-788B4C60A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01" name="Freeform 12">
                <a:extLst>
                  <a:ext uri="{FF2B5EF4-FFF2-40B4-BE49-F238E27FC236}">
                    <a16:creationId xmlns:a16="http://schemas.microsoft.com/office/drawing/2014/main" id="{324C8953-B4E2-4DA0-B5D5-BD2A735E6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02" name="Freeform 13">
                <a:extLst>
                  <a:ext uri="{FF2B5EF4-FFF2-40B4-BE49-F238E27FC236}">
                    <a16:creationId xmlns:a16="http://schemas.microsoft.com/office/drawing/2014/main" id="{717A3B65-FE80-419B-AB5D-48B5E3A7B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03" name="Freeform 14">
                <a:extLst>
                  <a:ext uri="{FF2B5EF4-FFF2-40B4-BE49-F238E27FC236}">
                    <a16:creationId xmlns:a16="http://schemas.microsoft.com/office/drawing/2014/main" id="{675ECD78-7D6B-4A3F-8163-392D7F8D6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04" name="Freeform 15">
                <a:extLst>
                  <a:ext uri="{FF2B5EF4-FFF2-40B4-BE49-F238E27FC236}">
                    <a16:creationId xmlns:a16="http://schemas.microsoft.com/office/drawing/2014/main" id="{8D036282-E32F-461D-BFB6-2A58D6D27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05" name="Line 16">
                <a:extLst>
                  <a:ext uri="{FF2B5EF4-FFF2-40B4-BE49-F238E27FC236}">
                    <a16:creationId xmlns:a16="http://schemas.microsoft.com/office/drawing/2014/main" id="{F95EB10E-5264-467D-8382-A77C4DED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06" name="Freeform 17">
                <a:extLst>
                  <a:ext uri="{FF2B5EF4-FFF2-40B4-BE49-F238E27FC236}">
                    <a16:creationId xmlns:a16="http://schemas.microsoft.com/office/drawing/2014/main" id="{218F9268-D2F0-487B-A021-8786B6551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07" name="Freeform 18">
                <a:extLst>
                  <a:ext uri="{FF2B5EF4-FFF2-40B4-BE49-F238E27FC236}">
                    <a16:creationId xmlns:a16="http://schemas.microsoft.com/office/drawing/2014/main" id="{B4AEE5AC-EF5C-42E4-B185-A176E1997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08" name="Freeform 19">
                <a:extLst>
                  <a:ext uri="{FF2B5EF4-FFF2-40B4-BE49-F238E27FC236}">
                    <a16:creationId xmlns:a16="http://schemas.microsoft.com/office/drawing/2014/main" id="{E961E89F-C1DB-48E5-8B52-FDDAED9E0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09" name="Freeform 20">
                <a:extLst>
                  <a:ext uri="{FF2B5EF4-FFF2-40B4-BE49-F238E27FC236}">
                    <a16:creationId xmlns:a16="http://schemas.microsoft.com/office/drawing/2014/main" id="{412962B4-425A-4C36-A65A-0F66ED7CD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10" name="Rectangle 21">
                <a:extLst>
                  <a:ext uri="{FF2B5EF4-FFF2-40B4-BE49-F238E27FC236}">
                    <a16:creationId xmlns:a16="http://schemas.microsoft.com/office/drawing/2014/main" id="{037BE3F7-563A-4D9A-BC98-C71F727D2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11" name="Freeform 22">
                <a:extLst>
                  <a:ext uri="{FF2B5EF4-FFF2-40B4-BE49-F238E27FC236}">
                    <a16:creationId xmlns:a16="http://schemas.microsoft.com/office/drawing/2014/main" id="{2FDB1005-EB5E-475A-AC43-4ED3E563D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12" name="Freeform 23">
                <a:extLst>
                  <a:ext uri="{FF2B5EF4-FFF2-40B4-BE49-F238E27FC236}">
                    <a16:creationId xmlns:a16="http://schemas.microsoft.com/office/drawing/2014/main" id="{68BFFBC6-C704-42A7-9D7E-AFB5C37FB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13" name="Freeform 24">
                <a:extLst>
                  <a:ext uri="{FF2B5EF4-FFF2-40B4-BE49-F238E27FC236}">
                    <a16:creationId xmlns:a16="http://schemas.microsoft.com/office/drawing/2014/main" id="{4888EAD7-EBE9-4549-9A91-6FEC61153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14" name="Freeform 25">
                <a:extLst>
                  <a:ext uri="{FF2B5EF4-FFF2-40B4-BE49-F238E27FC236}">
                    <a16:creationId xmlns:a16="http://schemas.microsoft.com/office/drawing/2014/main" id="{B79BC975-BE42-4B57-8335-1699BC0AB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15" name="Freeform 26">
                <a:extLst>
                  <a:ext uri="{FF2B5EF4-FFF2-40B4-BE49-F238E27FC236}">
                    <a16:creationId xmlns:a16="http://schemas.microsoft.com/office/drawing/2014/main" id="{3998B4F0-CA80-490A-A256-1600E7EA8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16" name="Freeform 27">
                <a:extLst>
                  <a:ext uri="{FF2B5EF4-FFF2-40B4-BE49-F238E27FC236}">
                    <a16:creationId xmlns:a16="http://schemas.microsoft.com/office/drawing/2014/main" id="{2052C104-8168-487E-9044-454DA83AB2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17" name="Freeform 28">
                <a:extLst>
                  <a:ext uri="{FF2B5EF4-FFF2-40B4-BE49-F238E27FC236}">
                    <a16:creationId xmlns:a16="http://schemas.microsoft.com/office/drawing/2014/main" id="{63ACA30B-5F59-400C-A7CE-D17B5647E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18" name="Freeform 29">
                <a:extLst>
                  <a:ext uri="{FF2B5EF4-FFF2-40B4-BE49-F238E27FC236}">
                    <a16:creationId xmlns:a16="http://schemas.microsoft.com/office/drawing/2014/main" id="{2E16F318-A142-4353-9949-B4E3A09FE0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19" name="Freeform 30">
                <a:extLst>
                  <a:ext uri="{FF2B5EF4-FFF2-40B4-BE49-F238E27FC236}">
                    <a16:creationId xmlns:a16="http://schemas.microsoft.com/office/drawing/2014/main" id="{8AE8DBB4-2468-4A78-A54D-FD77C5DC8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20" name="Freeform 31">
                <a:extLst>
                  <a:ext uri="{FF2B5EF4-FFF2-40B4-BE49-F238E27FC236}">
                    <a16:creationId xmlns:a16="http://schemas.microsoft.com/office/drawing/2014/main" id="{B0E7CEF2-11E4-465C-8F1F-AA8367F96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3083" name="Group 3082">
              <a:extLst>
                <a:ext uri="{FF2B5EF4-FFF2-40B4-BE49-F238E27FC236}">
                  <a16:creationId xmlns:a16="http://schemas.microsoft.com/office/drawing/2014/main" id="{88B30AFD-E104-45DD-BFBB-5A41F1413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3084" name="Freeform 32">
                <a:extLst>
                  <a:ext uri="{FF2B5EF4-FFF2-40B4-BE49-F238E27FC236}">
                    <a16:creationId xmlns:a16="http://schemas.microsoft.com/office/drawing/2014/main" id="{CE45A3DF-350B-4A5E-AEBE-F0F280AD0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085" name="Freeform 33">
                <a:extLst>
                  <a:ext uri="{FF2B5EF4-FFF2-40B4-BE49-F238E27FC236}">
                    <a16:creationId xmlns:a16="http://schemas.microsoft.com/office/drawing/2014/main" id="{966D2640-A438-4FB6-B781-5A52DEC85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086" name="Freeform 34">
                <a:extLst>
                  <a:ext uri="{FF2B5EF4-FFF2-40B4-BE49-F238E27FC236}">
                    <a16:creationId xmlns:a16="http://schemas.microsoft.com/office/drawing/2014/main" id="{34E1EFFF-720C-4CC0-9F95-DD1DAF99A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087" name="Freeform 35">
                <a:extLst>
                  <a:ext uri="{FF2B5EF4-FFF2-40B4-BE49-F238E27FC236}">
                    <a16:creationId xmlns:a16="http://schemas.microsoft.com/office/drawing/2014/main" id="{EA7AB0E1-6C49-409D-86F5-BE00BDDFC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088" name="Freeform 36">
                <a:extLst>
                  <a:ext uri="{FF2B5EF4-FFF2-40B4-BE49-F238E27FC236}">
                    <a16:creationId xmlns:a16="http://schemas.microsoft.com/office/drawing/2014/main" id="{5D17598C-0C57-4F4E-8F6B-A2AD8071F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089" name="Freeform 37">
                <a:extLst>
                  <a:ext uri="{FF2B5EF4-FFF2-40B4-BE49-F238E27FC236}">
                    <a16:creationId xmlns:a16="http://schemas.microsoft.com/office/drawing/2014/main" id="{EBEBC0DC-F56F-48FE-824E-E9378C489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090" name="Freeform 38">
                <a:extLst>
                  <a:ext uri="{FF2B5EF4-FFF2-40B4-BE49-F238E27FC236}">
                    <a16:creationId xmlns:a16="http://schemas.microsoft.com/office/drawing/2014/main" id="{CC7FDCF1-1736-48A0-BDB2-87D6E0906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091" name="Freeform 39">
                <a:extLst>
                  <a:ext uri="{FF2B5EF4-FFF2-40B4-BE49-F238E27FC236}">
                    <a16:creationId xmlns:a16="http://schemas.microsoft.com/office/drawing/2014/main" id="{2A650CF5-564F-44D1-AB08-6C500DD3C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092" name="Freeform 40">
                <a:extLst>
                  <a:ext uri="{FF2B5EF4-FFF2-40B4-BE49-F238E27FC236}">
                    <a16:creationId xmlns:a16="http://schemas.microsoft.com/office/drawing/2014/main" id="{3108FEFA-0402-4C1C-AE39-5ADC09402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093" name="Rectangle 41">
                <a:extLst>
                  <a:ext uri="{FF2B5EF4-FFF2-40B4-BE49-F238E27FC236}">
                    <a16:creationId xmlns:a16="http://schemas.microsoft.com/office/drawing/2014/main" id="{340AE827-F344-464F-851C-E03AFC98D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CB5A1E-10DD-F823-CA8E-45BCECDD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Архитектура </a:t>
            </a:r>
            <a:r>
              <a:rPr lang="en-US" i="1"/>
              <a:t>x</a:t>
            </a:r>
            <a:r>
              <a:rPr lang="en-US" dirty="0"/>
              <a:t>86</a:t>
            </a:r>
          </a:p>
        </p:txBody>
      </p:sp>
      <p:pic>
        <p:nvPicPr>
          <p:cNvPr id="3074" name="Picture 2" descr="Intel и AMD объединятся для продвижения архитектуры x86 - 4PDA">
            <a:extLst>
              <a:ext uri="{FF2B5EF4-FFF2-40B4-BE49-F238E27FC236}">
                <a16:creationId xmlns:a16="http://schemas.microsoft.com/office/drawing/2014/main" id="{F9140BBA-412E-217E-7FE6-A3533261D00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397" y="2326016"/>
            <a:ext cx="5438517" cy="2841624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E4DDD8E2-000F-C0FB-8001-EC92B5039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27" y="2249487"/>
            <a:ext cx="4710683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 err="1"/>
              <a:t>Архитектура</a:t>
            </a:r>
            <a:r>
              <a:rPr lang="en-US" sz="2200" dirty="0"/>
              <a:t> </a:t>
            </a:r>
            <a:r>
              <a:rPr lang="en-US" sz="2200" i="1" dirty="0"/>
              <a:t>x</a:t>
            </a:r>
            <a:r>
              <a:rPr lang="en-US" sz="2200" dirty="0"/>
              <a:t>86 </a:t>
            </a:r>
            <a:r>
              <a:rPr lang="en-US" sz="2200" dirty="0" err="1"/>
              <a:t>была</a:t>
            </a:r>
            <a:r>
              <a:rPr lang="en-US" sz="2200" dirty="0"/>
              <a:t> </a:t>
            </a:r>
            <a:r>
              <a:rPr lang="en-US" sz="2200" dirty="0" err="1"/>
              <a:t>разработана</a:t>
            </a:r>
            <a:r>
              <a:rPr lang="en-US" sz="2200" dirty="0"/>
              <a:t> </a:t>
            </a:r>
            <a:r>
              <a:rPr lang="en-US" sz="2200" dirty="0" err="1"/>
              <a:t>компанией</a:t>
            </a:r>
            <a:r>
              <a:rPr lang="en-US" sz="2200" dirty="0"/>
              <a:t> Intel в </a:t>
            </a:r>
            <a:r>
              <a:rPr lang="en-US" sz="2200" dirty="0" err="1"/>
              <a:t>начале</a:t>
            </a:r>
            <a:r>
              <a:rPr lang="en-US" sz="2200" dirty="0"/>
              <a:t> 1970-х </a:t>
            </a:r>
            <a:r>
              <a:rPr lang="en-US" sz="2200" dirty="0" err="1"/>
              <a:t>годов</a:t>
            </a:r>
            <a:r>
              <a:rPr lang="en-US" sz="2200" dirty="0"/>
              <a:t>. </a:t>
            </a:r>
            <a:r>
              <a:rPr lang="en-US" sz="2200" dirty="0" err="1"/>
              <a:t>Первый</a:t>
            </a:r>
            <a:r>
              <a:rPr lang="en-US" sz="2200" dirty="0"/>
              <a:t> </a:t>
            </a:r>
            <a:r>
              <a:rPr lang="en-US" sz="2200" dirty="0" err="1"/>
              <a:t>процессор</a:t>
            </a:r>
            <a:r>
              <a:rPr lang="en-US" sz="2200" dirty="0"/>
              <a:t> с </a:t>
            </a:r>
            <a:r>
              <a:rPr lang="en-US" sz="2200" dirty="0" err="1"/>
              <a:t>архитектурой</a:t>
            </a:r>
            <a:r>
              <a:rPr lang="en-US" sz="2200" dirty="0"/>
              <a:t> x86, </a:t>
            </a:r>
            <a:r>
              <a:rPr lang="en-US" sz="2200" i="1" dirty="0"/>
              <a:t>Intel</a:t>
            </a:r>
            <a:r>
              <a:rPr lang="en-US" sz="2200" dirty="0"/>
              <a:t> 8086, </a:t>
            </a:r>
            <a:r>
              <a:rPr lang="en-US" sz="2200" dirty="0" err="1"/>
              <a:t>был</a:t>
            </a:r>
            <a:r>
              <a:rPr lang="en-US" sz="2200" dirty="0"/>
              <a:t> </a:t>
            </a:r>
            <a:r>
              <a:rPr lang="en-US" sz="2200" dirty="0" err="1"/>
              <a:t>выпущен</a:t>
            </a:r>
            <a:r>
              <a:rPr lang="en-US" sz="2200" dirty="0"/>
              <a:t> в 1978 </a:t>
            </a:r>
            <a:r>
              <a:rPr lang="en-US" sz="2200" dirty="0" err="1"/>
              <a:t>году</a:t>
            </a:r>
            <a:r>
              <a:rPr lang="en-US" sz="2200" dirty="0"/>
              <a:t>, и с </a:t>
            </a:r>
            <a:r>
              <a:rPr lang="en-US" sz="2200" dirty="0" err="1"/>
              <a:t>тех</a:t>
            </a:r>
            <a:r>
              <a:rPr lang="en-US" sz="2200" dirty="0"/>
              <a:t> </a:t>
            </a:r>
            <a:r>
              <a:rPr lang="en-US" sz="2200" dirty="0" err="1"/>
              <a:t>пор</a:t>
            </a:r>
            <a:r>
              <a:rPr lang="en-US" sz="2200" dirty="0"/>
              <a:t> </a:t>
            </a:r>
            <a:r>
              <a:rPr lang="en-US" sz="2200" dirty="0" err="1"/>
              <a:t>эта</a:t>
            </a:r>
            <a:r>
              <a:rPr lang="en-US" sz="2200" dirty="0"/>
              <a:t> </a:t>
            </a:r>
            <a:r>
              <a:rPr lang="en-US" sz="2200" dirty="0" err="1"/>
              <a:t>архитектура</a:t>
            </a:r>
            <a:r>
              <a:rPr lang="en-US" sz="2200" dirty="0"/>
              <a:t> </a:t>
            </a:r>
            <a:r>
              <a:rPr lang="en-US" sz="2200" dirty="0" err="1"/>
              <a:t>претерпела</a:t>
            </a:r>
            <a:r>
              <a:rPr lang="en-US" sz="2200" dirty="0"/>
              <a:t> </a:t>
            </a:r>
            <a:r>
              <a:rPr lang="en-US" sz="2200" dirty="0" err="1"/>
              <a:t>множество</a:t>
            </a:r>
            <a:r>
              <a:rPr lang="en-US" sz="2200" dirty="0"/>
              <a:t> </a:t>
            </a:r>
            <a:r>
              <a:rPr lang="en-US" sz="2200" dirty="0" err="1"/>
              <a:t>изменений</a:t>
            </a:r>
            <a:r>
              <a:rPr lang="en-US" sz="2200" dirty="0"/>
              <a:t> и </a:t>
            </a:r>
            <a:r>
              <a:rPr lang="en-US" sz="2200" dirty="0" err="1"/>
              <a:t>усовершенствований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1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493C0F-1A5A-4E90-276B-645010F2A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0708A-6246-5934-255A-C01A01989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i="1" dirty="0"/>
              <a:t>CISC </a:t>
            </a:r>
            <a:r>
              <a:rPr lang="en-US" i="1"/>
              <a:t>архитектура команд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EE82B74-BFF8-D1F6-29C6-FF0726962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2" y="2249487"/>
            <a:ext cx="4844521" cy="35417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ru-RU" dirty="0"/>
              <a:t>Архитектура</a:t>
            </a:r>
            <a:r>
              <a:rPr lang="ru-RU" i="1" dirty="0"/>
              <a:t> CISC (</a:t>
            </a:r>
            <a:r>
              <a:rPr lang="ru-RU" i="1" dirty="0" err="1"/>
              <a:t>Complex</a:t>
            </a:r>
            <a:r>
              <a:rPr lang="ru-RU" i="1" dirty="0"/>
              <a:t> </a:t>
            </a:r>
            <a:r>
              <a:rPr lang="ru-RU" i="1" dirty="0" err="1"/>
              <a:t>Instruction</a:t>
            </a:r>
            <a:r>
              <a:rPr lang="ru-RU" i="1" dirty="0"/>
              <a:t> </a:t>
            </a:r>
            <a:r>
              <a:rPr lang="ru-RU" i="1" dirty="0" err="1"/>
              <a:t>Set</a:t>
            </a:r>
            <a:r>
              <a:rPr lang="ru-RU" i="1" dirty="0"/>
              <a:t> Computing) </a:t>
            </a:r>
            <a:r>
              <a:rPr lang="ru-RU" dirty="0"/>
              <a:t>относится к архитектуре процессора, в которой используется набор сложных инструкций, каждая из которых может выполнять несколько операций за один цикл.</a:t>
            </a:r>
            <a:endParaRPr lang="en-US" dirty="0"/>
          </a:p>
        </p:txBody>
      </p:sp>
      <p:pic>
        <p:nvPicPr>
          <p:cNvPr id="5" name="Объект 4" descr="Изображение выглядит как Электронная техника, схема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B9E5C4CC-0DCC-7DB0-D249-2E55618DD9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 t="5279" r="3" b="7424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9974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A85548-AAFB-5A8C-CCEF-6D113EAF0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29" name="Group 5128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5130" name="Group 5129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5142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43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44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45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46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47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48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49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50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51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52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53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54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55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56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57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58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59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60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61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62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63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64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65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66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67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68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131" name="Group 5130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5132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33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34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35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36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37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38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39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40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141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grpSp>
        <p:nvGrpSpPr>
          <p:cNvPr id="5170" name="Group 516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171" name="Rectangle 517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7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CEB22-9009-CE8D-0AE7-8749B395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Особенности </a:t>
            </a:r>
            <a:r>
              <a:rPr lang="en-US" sz="3200" i="1"/>
              <a:t>CISC</a:t>
            </a:r>
          </a:p>
        </p:txBody>
      </p:sp>
      <p:grpSp>
        <p:nvGrpSpPr>
          <p:cNvPr id="5174" name="Group 517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175" name="Rectangle 517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7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7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78" name="Rectangle 517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7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8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8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8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8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8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8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8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8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8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8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9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9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9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9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9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9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9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9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9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9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0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0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0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03" name="Rectangle 520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0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0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0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0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0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0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1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1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1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1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1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15" name="Rectangle 521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1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1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1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1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2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2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2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2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2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2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2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2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2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51A6D2-DF3F-F511-F588-0F1B4E0E7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4419" y="2035968"/>
            <a:ext cx="3762756" cy="354171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200" dirty="0"/>
              <a:t>К </a:t>
            </a:r>
            <a:r>
              <a:rPr lang="en-US" sz="2200" dirty="0" err="1"/>
              <a:t>особенностям</a:t>
            </a:r>
            <a:r>
              <a:rPr lang="en-US" sz="2200" dirty="0"/>
              <a:t> </a:t>
            </a:r>
            <a:r>
              <a:rPr lang="en-US" sz="2200" i="1" dirty="0"/>
              <a:t>CISC </a:t>
            </a:r>
            <a:r>
              <a:rPr lang="en-US" sz="2200" dirty="0" err="1"/>
              <a:t>относят</a:t>
            </a:r>
            <a:r>
              <a:rPr lang="en-US" sz="2200" dirty="0"/>
              <a:t>:</a:t>
            </a:r>
          </a:p>
          <a:p>
            <a:pPr lvl="1"/>
            <a:r>
              <a:rPr lang="en-US" sz="2200" dirty="0" err="1"/>
              <a:t>Использование</a:t>
            </a:r>
            <a:r>
              <a:rPr lang="en-US" sz="2200" dirty="0"/>
              <a:t> </a:t>
            </a:r>
            <a:r>
              <a:rPr lang="en-US" sz="2200" dirty="0" err="1"/>
              <a:t>переменной</a:t>
            </a:r>
            <a:r>
              <a:rPr lang="en-US" sz="2200" dirty="0"/>
              <a:t> </a:t>
            </a:r>
            <a:r>
              <a:rPr lang="en-US" sz="2200" dirty="0" err="1"/>
              <a:t>длины</a:t>
            </a:r>
            <a:r>
              <a:rPr lang="en-US" sz="2200" dirty="0"/>
              <a:t> </a:t>
            </a:r>
            <a:r>
              <a:rPr lang="en-US" sz="2200" dirty="0" err="1"/>
              <a:t>команд</a:t>
            </a:r>
            <a:r>
              <a:rPr lang="en-US" sz="2200" dirty="0"/>
              <a:t>;</a:t>
            </a:r>
          </a:p>
          <a:p>
            <a:pPr lvl="1"/>
            <a:r>
              <a:rPr lang="en-US" sz="2200" dirty="0" err="1"/>
              <a:t>Работа</a:t>
            </a:r>
            <a:r>
              <a:rPr lang="en-US" sz="2200" dirty="0"/>
              <a:t> </a:t>
            </a:r>
            <a:r>
              <a:rPr lang="en-US" sz="2200" dirty="0" err="1"/>
              <a:t>напрямую</a:t>
            </a:r>
            <a:r>
              <a:rPr lang="en-US" sz="2200" dirty="0"/>
              <a:t> с </a:t>
            </a:r>
            <a:r>
              <a:rPr lang="en-US" sz="2200" dirty="0" err="1"/>
              <a:t>памятью</a:t>
            </a:r>
            <a:r>
              <a:rPr lang="en-US" sz="2200" dirty="0"/>
              <a:t>;</a:t>
            </a:r>
          </a:p>
          <a:p>
            <a:pPr lvl="1"/>
            <a:r>
              <a:rPr lang="en-US" sz="2200" dirty="0" err="1"/>
              <a:t>Небольшое</a:t>
            </a:r>
            <a:r>
              <a:rPr lang="en-US" sz="2200" dirty="0"/>
              <a:t> </a:t>
            </a:r>
            <a:r>
              <a:rPr lang="en-US" sz="2200" dirty="0" err="1"/>
              <a:t>количество</a:t>
            </a:r>
            <a:r>
              <a:rPr lang="en-US" sz="2200" dirty="0"/>
              <a:t> </a:t>
            </a:r>
            <a:r>
              <a:rPr lang="en-US" sz="2200" dirty="0" err="1"/>
              <a:t>регистров</a:t>
            </a:r>
            <a:r>
              <a:rPr lang="en-US" sz="2200" dirty="0"/>
              <a:t>.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05D3F854-05EB-A16E-7744-24E178417DE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4" r="8625"/>
          <a:stretch/>
        </p:blipFill>
        <p:spPr bwMode="auto">
          <a:xfrm>
            <a:off x="-5597" y="10"/>
            <a:ext cx="75585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8142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627</TotalTime>
  <Words>590</Words>
  <Application>Microsoft Office PowerPoint</Application>
  <PresentationFormat>Широкоэкранный</PresentationFormat>
  <Paragraphs>66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Aptos</vt:lpstr>
      <vt:lpstr>Arial</vt:lpstr>
      <vt:lpstr>Tw Cen MT</vt:lpstr>
      <vt:lpstr>Контур</vt:lpstr>
      <vt:lpstr>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«Рыбинский государственный авиационный технический университет имени П.А. Соловьева»</vt:lpstr>
      <vt:lpstr>ARM и x86</vt:lpstr>
      <vt:lpstr>Основы работы микроЭВМ</vt:lpstr>
      <vt:lpstr>Ранние годы ЭВМ</vt:lpstr>
      <vt:lpstr>Машинный код</vt:lpstr>
      <vt:lpstr>Ассемблер</vt:lpstr>
      <vt:lpstr>Архитектура x86</vt:lpstr>
      <vt:lpstr>CISC архитектура команд</vt:lpstr>
      <vt:lpstr>Особенности CISC</vt:lpstr>
      <vt:lpstr>Совместимость с предыдущими поколениями</vt:lpstr>
      <vt:lpstr>Расширения для x86</vt:lpstr>
      <vt:lpstr>Архитектура ARM</vt:lpstr>
      <vt:lpstr>RISC архитектура команд</vt:lpstr>
      <vt:lpstr>Особенности RISC архитектуры</vt:lpstr>
      <vt:lpstr>Регистровые окна</vt:lpstr>
      <vt:lpstr>Циклический буфер регистровых окон</vt:lpstr>
      <vt:lpstr>Фиксированная длина команд</vt:lpstr>
      <vt:lpstr>Конвейер команд</vt:lpstr>
      <vt:lpstr>Порядок байтов</vt:lpstr>
      <vt:lpstr>ARM big.LITTLE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My Office</dc:creator>
  <cp:lastModifiedBy>My Office</cp:lastModifiedBy>
  <cp:revision>319</cp:revision>
  <dcterms:created xsi:type="dcterms:W3CDTF">2024-09-19T14:22:00Z</dcterms:created>
  <dcterms:modified xsi:type="dcterms:W3CDTF">2024-12-23T21:05:40Z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B546E19EF41141A4A8AEDE6C766D27C2_12</vt:lpwstr>
  </property>
  <property fmtid="{D5CDD505-2E9C-101B-9397-08002B2CF9AE}" pid="3" name="KSOProductBuildVer">
    <vt:lpwstr>1049-12.2.0.18607</vt:lpwstr>
  </property>
</Properties>
</file>